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9"/>
  </p:notesMasterIdLst>
  <p:handoutMasterIdLst>
    <p:handoutMasterId r:id="rId40"/>
  </p:handoutMasterIdLst>
  <p:sldIdLst>
    <p:sldId id="256" r:id="rId3"/>
    <p:sldId id="269" r:id="rId4"/>
    <p:sldId id="350" r:id="rId5"/>
    <p:sldId id="364" r:id="rId6"/>
    <p:sldId id="365" r:id="rId7"/>
    <p:sldId id="366" r:id="rId8"/>
    <p:sldId id="383" r:id="rId9"/>
    <p:sldId id="349" r:id="rId10"/>
    <p:sldId id="348" r:id="rId11"/>
    <p:sldId id="392" r:id="rId12"/>
    <p:sldId id="386" r:id="rId13"/>
    <p:sldId id="384" r:id="rId14"/>
    <p:sldId id="393" r:id="rId15"/>
    <p:sldId id="347" r:id="rId16"/>
    <p:sldId id="389" r:id="rId17"/>
    <p:sldId id="387" r:id="rId18"/>
    <p:sldId id="329" r:id="rId19"/>
    <p:sldId id="394" r:id="rId20"/>
    <p:sldId id="391" r:id="rId21"/>
    <p:sldId id="390" r:id="rId22"/>
    <p:sldId id="258" r:id="rId23"/>
    <p:sldId id="328" r:id="rId24"/>
    <p:sldId id="410" r:id="rId25"/>
    <p:sldId id="411" r:id="rId26"/>
    <p:sldId id="340" r:id="rId27"/>
    <p:sldId id="412" r:id="rId28"/>
    <p:sldId id="413" r:id="rId29"/>
    <p:sldId id="419" r:id="rId30"/>
    <p:sldId id="420" r:id="rId31"/>
    <p:sldId id="422" r:id="rId32"/>
    <p:sldId id="423" r:id="rId33"/>
    <p:sldId id="424" r:id="rId34"/>
    <p:sldId id="380" r:id="rId35"/>
    <p:sldId id="341" r:id="rId36"/>
    <p:sldId id="385" r:id="rId37"/>
    <p:sldId id="261" r:id="rId38"/>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0068B7"/>
    <a:srgbClr val="F08300"/>
    <a:srgbClr val="001736"/>
    <a:srgbClr val="041A34"/>
    <a:srgbClr val="003478"/>
    <a:srgbClr val="A20000"/>
    <a:srgbClr val="A40000"/>
    <a:srgbClr val="9E0000"/>
    <a:srgbClr val="C74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2" autoAdjust="0"/>
  </p:normalViewPr>
  <p:slideViewPr>
    <p:cSldViewPr snapToGrid="0">
      <p:cViewPr varScale="1">
        <p:scale>
          <a:sx n="79" d="100"/>
          <a:sy n="79" d="100"/>
        </p:scale>
        <p:origin x="730" y="67"/>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4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pic>
        <p:nvPicPr>
          <p:cNvPr id="14"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微软雅黑" panose="020B0503020204020204" pitchFamily="34" charset="-122"/>
                <a:ea typeface="微软雅黑" panose="020B0503020204020204" pitchFamily="34" charset="-122"/>
              </a:defRPr>
            </a:lvl1pPr>
          </a:lstStyle>
          <a:p>
            <a:pPr marL="228600" lvl="0" indent="-228600"/>
            <a:r>
              <a:rPr lang="en-US" dirty="0"/>
              <a:t>Click to edit Master subtitle style</a:t>
            </a:r>
            <a:endParaRPr lang="en-US" dirty="0"/>
          </a:p>
        </p:txBody>
      </p:sp>
      <p:sp>
        <p:nvSpPr>
          <p:cNvPr id="9802" name="标题 9801"/>
          <p:cNvSpPr>
            <a:spLocks noGrp="1"/>
          </p:cNvSpPr>
          <p:nvPr userDrawn="1">
            <p:ph type="ctrTitle"/>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600" lvl="0" indent="-228600"/>
            <a:r>
              <a:rPr lang="en-US" altLang="zh-CN" dirty="0"/>
              <a:t>Signature</a:t>
            </a:r>
            <a:endParaRPr lang="en-US" altLang="zh-CN" dirty="0"/>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600" lvl="0" indent="-228600"/>
            <a:r>
              <a:rPr lang="en-US" altLang="zh-CN" dirty="0"/>
              <a:t>Date</a:t>
            </a:r>
            <a:endParaRPr lang="zh-CN" altLang="en-US" dirty="0"/>
          </a:p>
        </p:txBody>
      </p:sp>
      <p:grpSp>
        <p:nvGrpSpPr>
          <p:cNvPr id="2" name="组合 1"/>
          <p:cNvGrpSpPr/>
          <p:nvPr userDrawn="1"/>
        </p:nvGrpSpPr>
        <p:grpSpPr>
          <a:xfrm>
            <a:off x="1071789" y="916886"/>
            <a:ext cx="2217511" cy="499112"/>
            <a:chOff x="1071789" y="916886"/>
            <a:chExt cx="2217511" cy="499112"/>
          </a:xfrm>
        </p:grpSpPr>
        <p:grpSp>
          <p:nvGrpSpPr>
            <p:cNvPr id="15" name="ï$ļidê"/>
            <p:cNvGrpSpPr/>
            <p:nvPr userDrawn="1"/>
          </p:nvGrpSpPr>
          <p:grpSpPr>
            <a:xfrm>
              <a:off x="1071789" y="916886"/>
              <a:ext cx="496620" cy="499112"/>
              <a:chOff x="1905000" y="2476500"/>
              <a:chExt cx="1898650" cy="1908175"/>
            </a:xfrm>
          </p:grpSpPr>
          <p:sp>
            <p:nvSpPr>
              <p:cNvPr id="16" name="íṡḷïd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íṣ1îḑè"/>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s1ïḍê"/>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šļïḋ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şḷîḋ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ślí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ḻîḋe"/>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ŝḷîḓé"/>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şlîḑ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25" name="ïṣliḍe"/>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6" name="îṧľîḍe"/>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ŝ1iďe"/>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ṩļîḋ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ṧlid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ṣḷîḍè"/>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ṧḷ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šľíḍ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33" name="iṡlïḓè"/>
            <p:cNvGrpSpPr/>
            <p:nvPr userDrawn="1"/>
          </p:nvGrpSpPr>
          <p:grpSpPr>
            <a:xfrm>
              <a:off x="1682758" y="962385"/>
              <a:ext cx="1606542" cy="289834"/>
              <a:chOff x="4164013" y="2535238"/>
              <a:chExt cx="6142038" cy="1108075"/>
            </a:xfrm>
            <a:solidFill>
              <a:srgbClr val="001736"/>
            </a:solidFill>
          </p:grpSpPr>
          <p:sp>
            <p:nvSpPr>
              <p:cNvPr id="34" name="îś1iḑe"/>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ṡlïḋ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ṣḷiḑ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ṣlîḍ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śļïď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ṡľiḍê"/>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40" name="iṧlide"/>
            <p:cNvGrpSpPr/>
            <p:nvPr userDrawn="1"/>
          </p:nvGrpSpPr>
          <p:grpSpPr>
            <a:xfrm>
              <a:off x="1681928" y="1301968"/>
              <a:ext cx="1596160" cy="99656"/>
              <a:chOff x="4195410" y="3864490"/>
              <a:chExt cx="5963974" cy="372361"/>
            </a:xfrm>
            <a:solidFill>
              <a:srgbClr val="001736"/>
            </a:solidFill>
          </p:grpSpPr>
          <p:sp>
            <p:nvSpPr>
              <p:cNvPr id="41" name="iş1íḍê"/>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şľiḓ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pic>
        <p:nvPicPr>
          <p:cNvPr id="13" name="图片 12" descr="草地上的建筑&#10;&#10;描述已自动生成"/>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6" name="iśľiḓè"/>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p:cNvGrpSpPr/>
          <p:nvPr userDrawn="1"/>
        </p:nvGrpSpPr>
        <p:grpSpPr>
          <a:xfrm>
            <a:off x="9724571" y="535076"/>
            <a:ext cx="1795916" cy="404220"/>
            <a:chOff x="1071789" y="916886"/>
            <a:chExt cx="2217511" cy="499112"/>
          </a:xfrm>
        </p:grpSpPr>
        <p:grpSp>
          <p:nvGrpSpPr>
            <p:cNvPr id="10" name="ï$ļidê"/>
            <p:cNvGrpSpPr/>
            <p:nvPr userDrawn="1"/>
          </p:nvGrpSpPr>
          <p:grpSpPr>
            <a:xfrm>
              <a:off x="1071789" y="916886"/>
              <a:ext cx="496620" cy="499112"/>
              <a:chOff x="1905000" y="2476500"/>
              <a:chExt cx="1898650" cy="1908175"/>
            </a:xfrm>
          </p:grpSpPr>
          <p:sp>
            <p:nvSpPr>
              <p:cNvPr id="25" name="ïşļiḓ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ïsľîḍ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sḻiḓè"/>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ṧḷïḍ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şļi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şḷîde"/>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şľí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ïSḻîďê"/>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s1ide"/>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34" name="ísļïḍê"/>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5" name="îṣ1ïḑ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ṣ1îḓê"/>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ïṥļiď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1îḑê"/>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ŝḻîdê"/>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ļ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íşľídè"/>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 name="iṡlïḓè"/>
            <p:cNvGrpSpPr/>
            <p:nvPr userDrawn="1"/>
          </p:nvGrpSpPr>
          <p:grpSpPr>
            <a:xfrm>
              <a:off x="1682758" y="962385"/>
              <a:ext cx="1606542" cy="289834"/>
              <a:chOff x="4164013" y="2535238"/>
              <a:chExt cx="6142038" cy="1108075"/>
            </a:xfrm>
            <a:solidFill>
              <a:srgbClr val="001736"/>
            </a:solidFill>
          </p:grpSpPr>
          <p:sp>
            <p:nvSpPr>
              <p:cNvPr id="17" name="îslí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ṡlide"/>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š1íḑê"/>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šļíďè"/>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ṡļïḑ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ïṩ1ïď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îSľíď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ṡľíď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grpSp>
        <p:nvGrpSpPr>
          <p:cNvPr id="12" name="组合 11"/>
          <p:cNvGrpSpPr/>
          <p:nvPr userDrawn="1"/>
        </p:nvGrpSpPr>
        <p:grpSpPr>
          <a:xfrm flipH="1">
            <a:off x="0" y="0"/>
            <a:ext cx="6496050" cy="5416345"/>
            <a:chOff x="4906913" y="0"/>
            <a:chExt cx="7285087" cy="6074237"/>
          </a:xfrm>
        </p:grpSpPr>
        <p:sp>
          <p:nvSpPr>
            <p:cNvPr id="2" name="ïṡlîď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5"/>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grpSp>
        <p:nvGrpSpPr>
          <p:cNvPr id="20" name="组合 19"/>
          <p:cNvGrpSpPr/>
          <p:nvPr userDrawn="1"/>
        </p:nvGrpSpPr>
        <p:grpSpPr>
          <a:xfrm>
            <a:off x="11112501" y="4692303"/>
            <a:ext cx="1076284" cy="1986290"/>
            <a:chOff x="11761373" y="5661203"/>
            <a:chExt cx="427411" cy="788790"/>
          </a:xfrm>
        </p:grpSpPr>
        <p:sp>
          <p:nvSpPr>
            <p:cNvPr id="9" name="î$ľídé"/>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grpSp>
        <p:nvGrpSpPr>
          <p:cNvPr id="11" name="组合 10"/>
          <p:cNvGrpSpPr/>
          <p:nvPr userDrawn="1"/>
        </p:nvGrpSpPr>
        <p:grpSpPr>
          <a:xfrm>
            <a:off x="9724571" y="535076"/>
            <a:ext cx="1795916" cy="404220"/>
            <a:chOff x="1071789" y="916886"/>
            <a:chExt cx="2217511" cy="499112"/>
          </a:xfrm>
        </p:grpSpPr>
        <p:grpSp>
          <p:nvGrpSpPr>
            <p:cNvPr id="12" name="ï$ļidê"/>
            <p:cNvGrpSpPr/>
            <p:nvPr userDrawn="1"/>
          </p:nvGrpSpPr>
          <p:grpSpPr>
            <a:xfrm>
              <a:off x="1071789" y="916886"/>
              <a:ext cx="496620" cy="499112"/>
              <a:chOff x="1905000" y="2476500"/>
              <a:chExt cx="1898650" cy="1908175"/>
            </a:xfrm>
          </p:grpSpPr>
          <p:sp>
            <p:nvSpPr>
              <p:cNvPr id="23" name="îšḻïď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ṥľid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ş1íḑé"/>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Sḷîḑ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ṡḻîḋe"/>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ṩļï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śļi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ṩḷíḑ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ṧļiḓ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32" name="îSlïḍè"/>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3" name="íšlíḍ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šḻidè"/>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ïsḷid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şḷïḍé"/>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ṡḷïde"/>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ḷ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1iḓê"/>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3" name="iṡlïḓè"/>
            <p:cNvGrpSpPr/>
            <p:nvPr userDrawn="1"/>
          </p:nvGrpSpPr>
          <p:grpSpPr>
            <a:xfrm>
              <a:off x="1682758" y="962385"/>
              <a:ext cx="1606542" cy="289834"/>
              <a:chOff x="4164013" y="2535238"/>
              <a:chExt cx="6142038" cy="1108075"/>
            </a:xfrm>
            <a:solidFill>
              <a:srgbClr val="001736"/>
            </a:solidFill>
          </p:grpSpPr>
          <p:sp>
            <p:nvSpPr>
              <p:cNvPr id="17" name="iSḷi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ṥḻiḑ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ṡľîḑe"/>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ṧḷïḑé"/>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ṧ1íḓ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Slïḓ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ïṩ1ïd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iṥḷíḍé"/>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9.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tags" Target="../tags/tag20.xml"/><Relationship Id="rId2" Type="http://schemas.openxmlformats.org/officeDocument/2006/relationships/image" Target="../media/image24.e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26.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28.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9.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0.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1.xml"/><Relationship Id="rId2" Type="http://schemas.openxmlformats.org/officeDocument/2006/relationships/image" Target="../media/image43.png"/><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3.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5.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6.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6.xml"/><Relationship Id="rId6" Type="http://schemas.openxmlformats.org/officeDocument/2006/relationships/themeOverride" Target="../theme/themeOverride5.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image" Target="../media/image6.w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6" name="think-cell Slide" r:id="rId2" imgW="9525" imgH="9525" progId="TCLayout.ActiveDocument.1">
                  <p:embed/>
                </p:oleObj>
              </mc:Choice>
              <mc:Fallback>
                <p:oleObj name="think-cell Slide" r:id="rId2" imgW="9525" imgH="9525" progId="TCLayout.ActiveDocument.1">
                  <p:embed/>
                  <p:pic>
                    <p:nvPicPr>
                      <p:cNvPr id="0" name="ïşḷïḋê"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íṣlíḋ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iṣḷîḑè"/>
          <p:cNvSpPr>
            <a:spLocks noGrp="1"/>
          </p:cNvSpPr>
          <p:nvPr>
            <p:ph type="ctrTitle"/>
          </p:nvPr>
        </p:nvSpPr>
        <p:spPr>
          <a:xfrm>
            <a:off x="0" y="3086271"/>
            <a:ext cx="8360396" cy="685457"/>
          </a:xfrm>
        </p:spPr>
        <p:txBody>
          <a:bodyPr>
            <a:normAutofit fontScale="90000"/>
          </a:bodyPr>
          <a:lstStyle/>
          <a:p>
            <a:pPr algn="l" fontAlgn="b" latinLnBrk="0">
              <a:lnSpc>
                <a:spcPct val="100000"/>
              </a:lnSpc>
            </a:pPr>
            <a:r>
              <a:rPr lang="zh-CN" altLang="en-US" b="0" dirty="0">
                <a:solidFill>
                  <a:schemeClr val="accent1">
                    <a:lumMod val="50000"/>
                  </a:schemeClr>
                </a:solidFill>
              </a:rPr>
              <a:t>    </a:t>
            </a:r>
            <a:r>
              <a:rPr lang="zh-CN" altLang="en-US" dirty="0"/>
              <a:t>基于</a:t>
            </a:r>
            <a:r>
              <a:rPr lang="en-US" altLang="zh-CN" dirty="0"/>
              <a:t>DDFS</a:t>
            </a:r>
            <a:r>
              <a:rPr lang="zh-CN" altLang="en-US" dirty="0"/>
              <a:t>的调制信号合成模块设计</a:t>
            </a:r>
            <a:endParaRPr lang="zh-CN" altLang="en-US" b="1" dirty="0">
              <a:solidFill>
                <a:schemeClr val="accent1">
                  <a:lumMod val="50000"/>
                </a:schemeClr>
              </a:solidFill>
              <a:effectLst/>
              <a:latin typeface="Calibri" panose="020F0502020204030204" pitchFamily="34" charset="0"/>
              <a:ea typeface="微软雅黑" panose="020B0503020204020204" pitchFamily="34" charset="-122"/>
            </a:endParaRPr>
          </a:p>
        </p:txBody>
      </p:sp>
      <p:sp>
        <p:nvSpPr>
          <p:cNvPr id="7" name="ïşļïďé"/>
          <p:cNvSpPr>
            <a:spLocks noGrp="1"/>
          </p:cNvSpPr>
          <p:nvPr>
            <p:ph type="body" sz="quarter" idx="11"/>
          </p:nvPr>
        </p:nvSpPr>
        <p:spPr>
          <a:xfrm>
            <a:off x="604922" y="5559029"/>
            <a:ext cx="3840618" cy="424936"/>
          </a:xfrm>
        </p:spPr>
        <p:txBody>
          <a:bodyPr/>
          <a:lstStyle/>
          <a:p>
            <a:pPr algn="l"/>
            <a:r>
              <a:rPr lang="zh-CN" altLang="en-US" sz="1800" dirty="0">
                <a:solidFill>
                  <a:schemeClr val="tx1"/>
                </a:solidFill>
                <a:latin typeface="+mn-ea"/>
              </a:rPr>
              <a:t>小组成员：邹凌雯  蔡文韬  蒋洪俊</a:t>
            </a:r>
            <a:endParaRPr lang="en-US" altLang="en-US" sz="1800" dirty="0">
              <a:solidFill>
                <a:schemeClr val="tx1"/>
              </a:solidFill>
              <a:latin typeface="+mn-ea"/>
            </a:endParaRPr>
          </a:p>
        </p:txBody>
      </p:sp>
      <p:sp>
        <p:nvSpPr>
          <p:cNvPr id="5" name="ïṧļíḑè"/>
          <p:cNvSpPr>
            <a:spLocks noGrp="1"/>
          </p:cNvSpPr>
          <p:nvPr>
            <p:ph type="subTitle" idx="1"/>
          </p:nvPr>
        </p:nvSpPr>
        <p:spPr>
          <a:xfrm>
            <a:off x="1071789" y="2123961"/>
            <a:ext cx="10845800" cy="558799"/>
          </a:xfrm>
        </p:spPr>
        <p:txBody>
          <a:bodyPr>
            <a:normAutofit/>
          </a:bodyPr>
          <a:lstStyle/>
          <a:p>
            <a:pPr algn="l"/>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求</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实</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求</a:t>
            </a:r>
            <a:r>
              <a:rPr lang="zh-CN" altLang="en-US" sz="100" b="0" i="0" kern="2000" spc="2000" dirty="0">
                <a:solidFill>
                  <a:schemeClr val="accent3"/>
                </a:solidFill>
                <a:effectLst/>
                <a:latin typeface="微软雅黑" panose="020B0503020204020204" pitchFamily="34" charset="-122"/>
                <a:ea typeface="微软雅黑" panose="020B0503020204020204" pitchFamily="34" charset="-122"/>
              </a:rPr>
              <a:t> </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真</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 </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大</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accent3"/>
                </a:solidFill>
                <a:effectLst/>
                <a:latin typeface="微软雅黑" panose="020B0503020204020204" pitchFamily="34" charset="-122"/>
                <a:ea typeface="微软雅黑" panose="020B0503020204020204" pitchFamily="34" charset="-122"/>
              </a:rPr>
              <a:t>气</a:t>
            </a:r>
            <a:r>
              <a:rPr lang="en-US" altLang="zh-CN" sz="1800" b="0" i="0" kern="2000" spc="2000" dirty="0">
                <a:solidFill>
                  <a:schemeClr val="accent3"/>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bg1"/>
                </a:solidFill>
                <a:effectLst/>
                <a:latin typeface="微软雅黑" panose="020B0503020204020204" pitchFamily="34" charset="-122"/>
                <a:ea typeface="微软雅黑" panose="020B0503020204020204" pitchFamily="34" charset="-122"/>
              </a:rPr>
              <a:t>大</a:t>
            </a:r>
            <a:r>
              <a:rPr lang="en-US" altLang="zh-CN" sz="1800" b="0" i="0" kern="2000" spc="2000" dirty="0">
                <a:solidFill>
                  <a:schemeClr val="bg1"/>
                </a:solidFill>
                <a:effectLst/>
                <a:latin typeface="微软雅黑" panose="020B0503020204020204" pitchFamily="34" charset="-122"/>
                <a:ea typeface="微软雅黑" panose="020B0503020204020204" pitchFamily="34" charset="-122"/>
              </a:rPr>
              <a:t>/</a:t>
            </a:r>
            <a:r>
              <a:rPr lang="zh-CN" altLang="en-US" sz="1800" b="0" i="0" kern="2000" spc="2000" dirty="0">
                <a:solidFill>
                  <a:schemeClr val="bg1"/>
                </a:solidFill>
                <a:effectLst/>
                <a:latin typeface="微软雅黑" panose="020B0503020204020204" pitchFamily="34" charset="-122"/>
                <a:ea typeface="微软雅黑" panose="020B0503020204020204" pitchFamily="34" charset="-122"/>
              </a:rPr>
              <a:t>为</a:t>
            </a:r>
            <a:endParaRPr lang="en-US" altLang="zh-CN" sz="1800" kern="2000" spc="2000" dirty="0">
              <a:solidFill>
                <a:schemeClr val="bg1"/>
              </a:solidFill>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en-US" altLang="zh-CN" dirty="0"/>
              <a:t>DDS</a:t>
            </a:r>
            <a:r>
              <a:rPr lang="zh-CN" altLang="en-US" dirty="0"/>
              <a:t>模块设计</a:t>
            </a:r>
            <a:r>
              <a:rPr lang="zh-CN" altLang="en-US" dirty="0"/>
              <a:t>流程图）</a:t>
            </a:r>
            <a:endParaRPr lang="zh-CN" altLang="en-US" dirty="0"/>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030" r="16213" b="6604"/>
          <a:stretch>
            <a:fillRect/>
          </a:stretch>
        </p:blipFill>
        <p:spPr>
          <a:xfrm>
            <a:off x="1430020" y="1813609"/>
            <a:ext cx="9549964" cy="4681690"/>
          </a:xfrm>
          <a:prstGeom prst="rect">
            <a:avLst/>
          </a:prstGeom>
        </p:spPr>
      </p:pic>
      <p:sp>
        <p:nvSpPr>
          <p:cNvPr id="6" name="文本框 5"/>
          <p:cNvSpPr txBox="1"/>
          <p:nvPr/>
        </p:nvSpPr>
        <p:spPr>
          <a:xfrm>
            <a:off x="669925" y="1160145"/>
            <a:ext cx="3761740" cy="521970"/>
          </a:xfrm>
          <a:prstGeom prst="rect">
            <a:avLst/>
          </a:prstGeom>
          <a:noFill/>
        </p:spPr>
        <p:txBody>
          <a:bodyPr wrap="square" rtlCol="0">
            <a:spAutoFit/>
          </a:bodyPr>
          <a:p>
            <a:r>
              <a:rPr lang="en-US" altLang="zh-CN" sz="2800"/>
              <a:t>DDS</a:t>
            </a:r>
            <a:r>
              <a:rPr lang="zh-CN" altLang="en-US" sz="2800"/>
              <a:t>模块设计框图</a:t>
            </a:r>
            <a:endParaRPr lang="zh-CN" altLang="en-US" sz="2800"/>
          </a:p>
        </p:txBody>
      </p:sp>
      <p:pic>
        <p:nvPicPr>
          <p:cNvPr id="7" name="图片 6"/>
          <p:cNvPicPr>
            <a:picLocks noChangeAspect="1"/>
          </p:cNvPicPr>
          <p:nvPr/>
        </p:nvPicPr>
        <p:blipFill>
          <a:blip r:embed="rId2"/>
          <a:srcRect t="41124" r="285" b="5001"/>
          <a:stretch>
            <a:fillRect/>
          </a:stretch>
        </p:blipFill>
        <p:spPr>
          <a:xfrm>
            <a:off x="5700395" y="328295"/>
            <a:ext cx="6391275" cy="2412365"/>
          </a:xfrm>
          <a:prstGeom prst="rect">
            <a:avLst/>
          </a:prstGeom>
        </p:spPr>
      </p:pic>
      <p:pic>
        <p:nvPicPr>
          <p:cNvPr id="8" name="图片 7"/>
          <p:cNvPicPr>
            <a:picLocks noChangeAspect="1"/>
          </p:cNvPicPr>
          <p:nvPr/>
        </p:nvPicPr>
        <p:blipFill>
          <a:blip r:embed="rId3"/>
          <a:stretch>
            <a:fillRect/>
          </a:stretch>
        </p:blipFill>
        <p:spPr>
          <a:xfrm>
            <a:off x="3230245" y="3039745"/>
            <a:ext cx="7370445" cy="364744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zh-CN" altLang="en-US" dirty="0">
                <a:sym typeface="+mn-ea"/>
              </a:rPr>
              <a:t>EP4CE10 Altera NIOS</a:t>
            </a:r>
            <a:r>
              <a:rPr lang="zh-CN" altLang="en-US" dirty="0"/>
              <a:t>）</a:t>
            </a:r>
            <a:endParaRPr lang="zh-CN" altLang="en-US" dirty="0"/>
          </a:p>
        </p:txBody>
      </p:sp>
      <p:sp>
        <p:nvSpPr>
          <p:cNvPr id="8" name="文本框 7"/>
          <p:cNvSpPr txBox="1"/>
          <p:nvPr/>
        </p:nvSpPr>
        <p:spPr>
          <a:xfrm>
            <a:off x="1025365" y="1209655"/>
            <a:ext cx="10201435" cy="1014730"/>
          </a:xfrm>
          <a:prstGeom prst="rect">
            <a:avLst/>
          </a:prstGeom>
          <a:noFill/>
        </p:spPr>
        <p:txBody>
          <a:bodyPr wrap="square">
            <a:spAutoFit/>
          </a:bodyPr>
          <a:lstStyle/>
          <a:p>
            <a:r>
              <a:rPr lang="zh-CN" altLang="en-US" sz="2000" dirty="0">
                <a:latin typeface="楷体" panose="02010609060101010101" charset="-122"/>
                <a:ea typeface="楷体" panose="02010609060101010101" charset="-122"/>
                <a:cs typeface="楷体" panose="02010609060101010101" charset="-122"/>
              </a:rPr>
              <a:t>    FPGA芯片的内部嵌入式存储器要大于96kbit，具有串口功能，以及合适的DAC模块。综合考虑性价比以及其他因素，最终选择了正点原子新起点FPGA开发板EP4CE10 Altera NIOS核心板Cyclone IV以及配套的DAC模块作为本课题的硬件部分。</a:t>
            </a:r>
            <a:endParaRPr lang="zh-CN" altLang="en-US" sz="2000" dirty="0">
              <a:latin typeface="楷体" panose="02010609060101010101" charset="-122"/>
              <a:ea typeface="楷体" panose="02010609060101010101" charset="-122"/>
              <a:cs typeface="楷体" panose="02010609060101010101" charset="-122"/>
            </a:endParaRPr>
          </a:p>
        </p:txBody>
      </p:sp>
      <p:pic>
        <p:nvPicPr>
          <p:cNvPr id="5" name="图片 5"/>
          <p:cNvPicPr>
            <a:picLocks noChangeAspect="1"/>
          </p:cNvPicPr>
          <p:nvPr/>
        </p:nvPicPr>
        <p:blipFill>
          <a:blip r:embed="rId1"/>
          <a:stretch>
            <a:fillRect/>
          </a:stretch>
        </p:blipFill>
        <p:spPr>
          <a:xfrm>
            <a:off x="1025525" y="2405380"/>
            <a:ext cx="5052695" cy="3348990"/>
          </a:xfrm>
          <a:prstGeom prst="rect">
            <a:avLst/>
          </a:prstGeom>
        </p:spPr>
      </p:pic>
      <p:pic>
        <p:nvPicPr>
          <p:cNvPr id="6" name="图片 6"/>
          <p:cNvPicPr>
            <a:picLocks noChangeAspect="1"/>
          </p:cNvPicPr>
          <p:nvPr/>
        </p:nvPicPr>
        <p:blipFill>
          <a:blip r:embed="rId2"/>
          <a:stretch>
            <a:fillRect/>
          </a:stretch>
        </p:blipFill>
        <p:spPr>
          <a:xfrm>
            <a:off x="6790690" y="2405380"/>
            <a:ext cx="4729480" cy="2976245"/>
          </a:xfrm>
          <a:prstGeom prst="rect">
            <a:avLst/>
          </a:prstGeom>
        </p:spPr>
      </p:pic>
      <p:sp>
        <p:nvSpPr>
          <p:cNvPr id="3" name="文本框 2"/>
          <p:cNvSpPr txBox="1"/>
          <p:nvPr/>
        </p:nvSpPr>
        <p:spPr>
          <a:xfrm>
            <a:off x="1025525" y="5840730"/>
            <a:ext cx="10201910" cy="706755"/>
          </a:xfrm>
          <a:prstGeom prst="rect">
            <a:avLst/>
          </a:prstGeom>
          <a:noFill/>
        </p:spPr>
        <p:txBody>
          <a:bodyPr wrap="square" rtlCol="0">
            <a:spAutoFit/>
          </a:bodyPr>
          <a:p>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10k的逻辑单元，180个外部IO管脚，414k的嵌入式存储器，23个乘法器以及2个同样PLL。开发板周围资源包括：16Mbit的FLASH，256Mbit的SDRAM，64kbit的EEPROM，USB串口等。</a:t>
            </a:r>
            <a:endParaRPr lang="zh-CN" altLang="en-US" sz="2000" dirty="0">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sym typeface="+mn-ea"/>
              </a:rPr>
              <a:t>研究内容（相位累加器）</a:t>
            </a:r>
            <a:endParaRPr lang="zh-CN" altLang="en-US" dirty="0"/>
          </a:p>
        </p:txBody>
      </p:sp>
      <p:pic>
        <p:nvPicPr>
          <p:cNvPr id="13" name="图片 12" descr="捕获"/>
          <p:cNvPicPr>
            <a:picLocks noChangeAspect="1"/>
          </p:cNvPicPr>
          <p:nvPr/>
        </p:nvPicPr>
        <p:blipFill>
          <a:blip r:embed="rId1"/>
          <a:srcRect r="-841" b="27462"/>
          <a:stretch>
            <a:fillRect/>
          </a:stretch>
        </p:blipFill>
        <p:spPr>
          <a:xfrm>
            <a:off x="2567305" y="2686050"/>
            <a:ext cx="6870700" cy="2553335"/>
          </a:xfrm>
          <a:prstGeom prst="rect">
            <a:avLst/>
          </a:prstGeom>
        </p:spPr>
      </p:pic>
      <p:sp>
        <p:nvSpPr>
          <p:cNvPr id="15" name="文本框 14"/>
          <p:cNvSpPr txBox="1"/>
          <p:nvPr/>
        </p:nvSpPr>
        <p:spPr>
          <a:xfrm>
            <a:off x="937260" y="1174750"/>
            <a:ext cx="10456545" cy="1198880"/>
          </a:xfrm>
          <a:prstGeom prst="rect">
            <a:avLst/>
          </a:prstGeom>
          <a:noFill/>
        </p:spPr>
        <p:txBody>
          <a:bodyPr wrap="square" rtlCol="0">
            <a:spAutoFit/>
          </a:bodyPr>
          <a:p>
            <a:pPr>
              <a:lnSpc>
                <a:spcPct val="120000"/>
              </a:lnSpc>
            </a:pPr>
            <a:r>
              <a:rPr lang="en-US" altLang="zh-CN" sz="2000" dirty="0">
                <a:latin typeface="楷体" panose="02010609060101010101" charset="-122"/>
                <a:ea typeface="楷体" panose="02010609060101010101" charset="-122"/>
                <a:cs typeface="楷体" panose="02010609060101010101" charset="-122"/>
              </a:rPr>
              <a:t>   </a:t>
            </a:r>
            <a:r>
              <a:rPr lang="zh-CN" altLang="en-US" sz="2000" dirty="0">
                <a:latin typeface="楷体" panose="02010609060101010101" charset="-122"/>
                <a:ea typeface="楷体" panose="02010609060101010101" charset="-122"/>
                <a:cs typeface="楷体" panose="02010609060101010101" charset="-122"/>
              </a:rPr>
              <a:t>DDS系统的核心是相位累加器，它可以看作是X-Y平面的一个旋转矢量。在每一个时钟下矢量正向旋转一相位增量。当相位累加器旋转满360°，通过查询表相位值φ转换成sin(</a:t>
            </a:r>
            <a:r>
              <a:rPr lang="zh-CN" altLang="en-US" sz="2000" dirty="0">
                <a:latin typeface="楷体" panose="02010609060101010101" charset="-122"/>
                <a:ea typeface="楷体" panose="02010609060101010101" charset="-122"/>
                <a:cs typeface="楷体" panose="02010609060101010101" charset="-122"/>
                <a:sym typeface="+mn-ea"/>
              </a:rPr>
              <a:t>φ</a:t>
            </a:r>
            <a:r>
              <a:rPr lang="zh-CN" altLang="en-US" sz="2000" dirty="0">
                <a:latin typeface="楷体" panose="02010609060101010101" charset="-122"/>
                <a:ea typeface="楷体" panose="02010609060101010101" charset="-122"/>
                <a:cs typeface="楷体" panose="02010609060101010101" charset="-122"/>
              </a:rPr>
              <a:t>)，然后通过数模转换器在DDS的输出端就产生一个完整的正弦波。</a:t>
            </a:r>
            <a:endParaRPr lang="zh-CN" altLang="en-US" sz="2000" dirty="0">
              <a:latin typeface="楷体" panose="02010609060101010101" charset="-122"/>
              <a:ea typeface="楷体" panose="02010609060101010101" charset="-122"/>
              <a:cs typeface="楷体" panose="02010609060101010101" charset="-122"/>
            </a:endParaRPr>
          </a:p>
        </p:txBody>
      </p:sp>
      <p:sp>
        <p:nvSpPr>
          <p:cNvPr id="24" name="文本框 23"/>
          <p:cNvSpPr txBox="1"/>
          <p:nvPr/>
        </p:nvSpPr>
        <p:spPr>
          <a:xfrm>
            <a:off x="2130425" y="5427980"/>
            <a:ext cx="7745095" cy="1198880"/>
          </a:xfrm>
          <a:prstGeom prst="rect">
            <a:avLst/>
          </a:prstGeom>
          <a:noFill/>
        </p:spPr>
        <p:txBody>
          <a:bodyPr wrap="square" rtlCol="0" anchor="t">
            <a:spAutoFit/>
          </a:bodyPr>
          <a:p>
            <a:r>
              <a:rPr lang="zh-CN" altLang="en-US" sz="2400" dirty="0">
                <a:solidFill>
                  <a:srgbClr val="FF0000"/>
                </a:solidFill>
                <a:highlight>
                  <a:srgbClr val="FFFF00"/>
                </a:highlight>
                <a:sym typeface="+mn-ea"/>
              </a:rPr>
              <a:t>相位累加器位数为</a:t>
            </a:r>
            <a:r>
              <a:rPr lang="en-US" altLang="zh-CN" sz="2400" dirty="0">
                <a:solidFill>
                  <a:srgbClr val="FF0000"/>
                </a:solidFill>
                <a:highlight>
                  <a:srgbClr val="FFFF00"/>
                </a:highlight>
                <a:sym typeface="+mn-ea"/>
              </a:rPr>
              <a:t>28</a:t>
            </a:r>
            <a:r>
              <a:rPr lang="zh-CN" altLang="en-US" sz="2400" dirty="0">
                <a:solidFill>
                  <a:srgbClr val="FF0000"/>
                </a:solidFill>
                <a:highlight>
                  <a:srgbClr val="FFFF00"/>
                </a:highlight>
                <a:sym typeface="+mn-ea"/>
              </a:rPr>
              <a:t>位（</a:t>
            </a:r>
            <a:r>
              <a:rPr lang="en-US" altLang="zh-CN" sz="2400" dirty="0">
                <a:solidFill>
                  <a:srgbClr val="FF0000"/>
                </a:solidFill>
                <a:highlight>
                  <a:srgbClr val="FFFF00"/>
                </a:highlight>
                <a:sym typeface="+mn-ea"/>
              </a:rPr>
              <a:t>N=28</a:t>
            </a:r>
            <a:r>
              <a:rPr lang="zh-CN" altLang="en-US" sz="2400" dirty="0">
                <a:solidFill>
                  <a:srgbClr val="FF0000"/>
                </a:solidFill>
                <a:highlight>
                  <a:srgbClr val="FFFF00"/>
                </a:highlight>
                <a:sym typeface="+mn-ea"/>
              </a:rPr>
              <a:t>时</a:t>
            </a:r>
            <a:r>
              <a:rPr lang="zh-CN" altLang="en-US" sz="2400" dirty="0">
                <a:solidFill>
                  <a:srgbClr val="FF0000"/>
                </a:solidFill>
                <a:sym typeface="+mn-ea"/>
              </a:rPr>
              <a:t>，频率分辨率为</a:t>
            </a:r>
            <a:r>
              <a:rPr lang="en-US" altLang="zh-CN" sz="2400" dirty="0">
                <a:solidFill>
                  <a:srgbClr val="FF0000"/>
                </a:solidFill>
                <a:sym typeface="+mn-ea"/>
              </a:rPr>
              <a:t>0.186</a:t>
            </a:r>
            <a:r>
              <a:rPr lang="zh-CN" altLang="en-US" sz="2400" dirty="0">
                <a:solidFill>
                  <a:srgbClr val="FF0000"/>
                </a:solidFill>
                <a:sym typeface="+mn-ea"/>
              </a:rPr>
              <a:t>）</a:t>
            </a:r>
            <a:endParaRPr lang="zh-CN" altLang="en-US" sz="2400" dirty="0">
              <a:solidFill>
                <a:srgbClr val="FF0000"/>
              </a:solidFill>
              <a:sym typeface="+mn-ea"/>
            </a:endParaRPr>
          </a:p>
          <a:p>
            <a:endParaRPr lang="zh-CN" altLang="en-US" sz="2400"/>
          </a:p>
          <a:p>
            <a:r>
              <a:rPr lang="zh-CN" altLang="en-US" sz="2400"/>
              <a:t>原因？？？</a:t>
            </a:r>
            <a:r>
              <a:rPr lang="en-US" altLang="zh-CN" sz="2400"/>
              <a:t>28</a:t>
            </a:r>
            <a:r>
              <a:rPr lang="zh-CN" altLang="en-US" sz="2400"/>
              <a:t>？？</a:t>
            </a:r>
            <a:endParaRPr lang="zh-CN" altLang="en-US" sz="2400"/>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en-US" altLang="zh-CN" dirty="0"/>
              <a:t>ROM</a:t>
            </a:r>
            <a:r>
              <a:rPr lang="zh-CN" altLang="en-US" dirty="0"/>
              <a:t>地址线</a:t>
            </a:r>
            <a:endParaRPr lang="zh-CN" altLang="en-US" dirty="0"/>
          </a:p>
        </p:txBody>
      </p:sp>
      <p:sp>
        <p:nvSpPr>
          <p:cNvPr id="3" name="文本框 2"/>
          <p:cNvSpPr txBox="1"/>
          <p:nvPr/>
        </p:nvSpPr>
        <p:spPr>
          <a:xfrm>
            <a:off x="669924" y="1276350"/>
            <a:ext cx="6168676" cy="400110"/>
          </a:xfrm>
          <a:prstGeom prst="rect">
            <a:avLst/>
          </a:prstGeom>
          <a:noFill/>
        </p:spPr>
        <p:txBody>
          <a:bodyPr wrap="none" rtlCol="0">
            <a:spAutoFit/>
          </a:bodyPr>
          <a:lstStyle/>
          <a:p>
            <a:r>
              <a:rPr lang="zh-CN" altLang="en-US" sz="2000" dirty="0"/>
              <a:t>采用</a:t>
            </a:r>
            <a:r>
              <a:rPr lang="en-US" altLang="zh-CN" sz="2000" dirty="0"/>
              <a:t>ROM</a:t>
            </a:r>
            <a:r>
              <a:rPr lang="zh-CN" altLang="en-US" sz="2000" dirty="0"/>
              <a:t>查找表的方式来产生正弦波、方波和三角波</a:t>
            </a:r>
            <a:endParaRPr lang="zh-CN" altLang="en-US" sz="2000" dirty="0"/>
          </a:p>
        </p:txBody>
      </p:sp>
      <p:grpSp>
        <p:nvGrpSpPr>
          <p:cNvPr id="6" name="组合 5"/>
          <p:cNvGrpSpPr/>
          <p:nvPr/>
        </p:nvGrpSpPr>
        <p:grpSpPr>
          <a:xfrm>
            <a:off x="623569" y="1904927"/>
            <a:ext cx="5715000" cy="1031473"/>
            <a:chOff x="991870" y="2005126"/>
            <a:chExt cx="5715000" cy="1031473"/>
          </a:xfrm>
        </p:grpSpPr>
        <mc:AlternateContent xmlns:mc="http://schemas.openxmlformats.org/markup-compatibility/2006">
          <mc:Choice xmlns:a14="http://schemas.microsoft.com/office/drawing/2010/main" Requires="a14">
            <p:sp>
              <p:nvSpPr>
                <p:cNvPr id="4" name="文本框 3"/>
                <p:cNvSpPr txBox="1"/>
                <p:nvPr/>
              </p:nvSpPr>
              <p:spPr>
                <a:xfrm>
                  <a:off x="991870" y="2005126"/>
                  <a:ext cx="5715000" cy="1015663"/>
                </a:xfrm>
                <a:prstGeom prst="rect">
                  <a:avLst/>
                </a:prstGeom>
                <a:noFill/>
              </p:spPr>
              <p:txBody>
                <a:bodyPr wrap="square" rtlCol="0">
                  <a:spAutoFit/>
                </a:bodyPr>
                <a:lstStyle/>
                <a:p>
                  <a:r>
                    <a:rPr lang="zh-CN" altLang="en-US" sz="2000" dirty="0"/>
                    <a:t>输出信号数据位宽：</a:t>
                  </a:r>
                  <a:r>
                    <a:rPr lang="en-US" altLang="zh-CN" sz="2000" dirty="0"/>
                    <a:t>8</a:t>
                  </a:r>
                  <a:r>
                    <a:rPr lang="zh-CN" altLang="en-US" sz="2000" dirty="0"/>
                    <a:t>位</a:t>
                  </a:r>
                  <a:endParaRPr lang="en-US" altLang="zh-CN" sz="2000" dirty="0"/>
                </a:p>
                <a:p>
                  <a:r>
                    <a:rPr lang="en-US" altLang="zh-CN" sz="2000" dirty="0"/>
                    <a:t>   ROM</a:t>
                  </a:r>
                  <a:r>
                    <a:rPr lang="zh-CN" altLang="en-US" sz="2000" dirty="0"/>
                    <a:t>查找表个数：</a:t>
                  </a:r>
                  <a:r>
                    <a:rPr lang="en-US" altLang="zh-CN" sz="2000" dirty="0"/>
                    <a:t>3           </a:t>
                  </a:r>
                  <a14:m>
                    <m:oMath xmlns:m="http://schemas.openxmlformats.org/officeDocument/2006/math">
                      <m:sSup>
                        <m:sSupPr>
                          <m:ctrlPr>
                            <a:rPr lang="en-US" altLang="zh-CN" sz="2000" i="1" smtClean="0">
                              <a:highlight>
                                <a:srgbClr val="FFFF00"/>
                              </a:highlight>
                              <a:latin typeface="Cambria Math" panose="02040503050406030204" pitchFamily="18" charset="0"/>
                            </a:rPr>
                          </m:ctrlPr>
                        </m:sSupPr>
                        <m:e>
                          <m:r>
                            <a:rPr lang="en-US" altLang="zh-CN" sz="2000" b="0" i="1" smtClean="0">
                              <a:highlight>
                                <a:srgbClr val="FFFF00"/>
                              </a:highlight>
                              <a:latin typeface="Cambria Math" panose="02040503050406030204" pitchFamily="18" charset="0"/>
                            </a:rPr>
                            <m:t>2</m:t>
                          </m:r>
                        </m:e>
                        <m:sup>
                          <m:r>
                            <a:rPr lang="en-US" altLang="zh-CN" sz="2000" b="0" i="1" smtClean="0">
                              <a:highlight>
                                <a:srgbClr val="FFFF00"/>
                              </a:highlight>
                              <a:latin typeface="Cambria Math" panose="02040503050406030204" pitchFamily="18" charset="0"/>
                            </a:rPr>
                            <m:t>28</m:t>
                          </m:r>
                        </m:sup>
                      </m:sSup>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8</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3</m:t>
                      </m:r>
                      <m:r>
                        <a:rPr lang="en-US" altLang="zh-CN" sz="2000" i="1">
                          <a:latin typeface="Cambria Math" panose="02040503050406030204" pitchFamily="18" charset="0"/>
                          <a:ea typeface="Cambria Math" panose="02040503050406030204" pitchFamily="18" charset="0"/>
                        </a:rPr>
                        <m:t>=</m:t>
                      </m:r>
                    </m:oMath>
                  </a14:m>
                  <a:r>
                    <a:rPr lang="en-US" altLang="zh-CN" sz="2000" dirty="0"/>
                    <a:t>6Gbit</a:t>
                  </a:r>
                  <a:endParaRPr lang="en-US" altLang="zh-CN" sz="2000" dirty="0"/>
                </a:p>
                <a:p>
                  <a:r>
                    <a:rPr lang="zh-CN" altLang="en-US" sz="2000" dirty="0"/>
                    <a:t>相位累加器位数：</a:t>
                  </a:r>
                  <a:r>
                    <a:rPr lang="en-US" altLang="zh-CN" sz="2000" dirty="0">
                      <a:highlight>
                        <a:srgbClr val="FFFF00"/>
                      </a:highlight>
                    </a:rPr>
                    <a:t>28</a:t>
                  </a:r>
                  <a:r>
                    <a:rPr lang="zh-CN" altLang="en-US" sz="2000" dirty="0">
                      <a:highlight>
                        <a:srgbClr val="FFFF00"/>
                      </a:highlight>
                    </a:rPr>
                    <a:t>位</a:t>
                  </a:r>
                  <a:endParaRPr lang="zh-CN" altLang="en-US" sz="2000" dirty="0">
                    <a:highlight>
                      <a:srgbClr val="FFFF00"/>
                    </a:highlight>
                  </a:endParaRPr>
                </a:p>
              </p:txBody>
            </p:sp>
          </mc:Choice>
          <mc:Fallback>
            <p:sp>
              <p:nvSpPr>
                <p:cNvPr id="4" name="文本框 3"/>
                <p:cNvSpPr txBox="1">
                  <a:spLocks noRot="1" noChangeAspect="1" noMove="1" noResize="1" noEditPoints="1" noAdjustHandles="1" noChangeArrowheads="1" noChangeShapeType="1" noTextEdit="1"/>
                </p:cNvSpPr>
                <p:nvPr/>
              </p:nvSpPr>
              <p:spPr>
                <a:xfrm>
                  <a:off x="991870" y="2005126"/>
                  <a:ext cx="5715000" cy="1015663"/>
                </a:xfrm>
                <a:prstGeom prst="rect">
                  <a:avLst/>
                </a:prstGeom>
                <a:blipFill rotWithShape="1">
                  <a:blip r:embed="rId1"/>
                </a:blipFill>
              </p:spPr>
              <p:txBody>
                <a:bodyPr/>
                <a:lstStyle/>
                <a:p>
                  <a:r>
                    <a:rPr lang="zh-CN" altLang="en-US">
                      <a:noFill/>
                    </a:rPr>
                    <a:t> </a:t>
                  </a:r>
                </a:p>
              </p:txBody>
            </p:sp>
          </mc:Fallback>
        </mc:AlternateContent>
        <p:sp>
          <p:nvSpPr>
            <p:cNvPr id="5" name="右大括号 4"/>
            <p:cNvSpPr/>
            <p:nvPr/>
          </p:nvSpPr>
          <p:spPr>
            <a:xfrm>
              <a:off x="4027136" y="2167114"/>
              <a:ext cx="175753" cy="86948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 name="组合 17"/>
          <p:cNvGrpSpPr/>
          <p:nvPr/>
        </p:nvGrpSpPr>
        <p:grpSpPr>
          <a:xfrm>
            <a:off x="3393370" y="2840122"/>
            <a:ext cx="3458782" cy="1131814"/>
            <a:chOff x="3393370" y="2840122"/>
            <a:chExt cx="3458782" cy="1131814"/>
          </a:xfrm>
        </p:grpSpPr>
        <p:sp>
          <p:nvSpPr>
            <p:cNvPr id="7" name="箭头: 右弧形 6"/>
            <p:cNvSpPr/>
            <p:nvPr/>
          </p:nvSpPr>
          <p:spPr>
            <a:xfrm>
              <a:off x="3393370" y="2840122"/>
              <a:ext cx="265465" cy="1131814"/>
            </a:xfrm>
            <a:prstGeom prst="curvedLeftArrow">
              <a:avLst>
                <a:gd name="adj1" fmla="val 28818"/>
                <a:gd name="adj2" fmla="val 104931"/>
                <a:gd name="adj3" fmla="val 4504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660253" y="3077621"/>
              <a:ext cx="3191899" cy="707886"/>
            </a:xfrm>
            <a:prstGeom prst="rect">
              <a:avLst/>
            </a:prstGeom>
            <a:noFill/>
          </p:spPr>
          <p:txBody>
            <a:bodyPr wrap="none" rtlCol="0">
              <a:spAutoFit/>
            </a:bodyPr>
            <a:lstStyle/>
            <a:p>
              <a:r>
                <a:rPr lang="zh-CN" altLang="en-US" sz="2000" dirty="0"/>
                <a:t>截取位数</a:t>
              </a:r>
              <a:endParaRPr lang="en-US" altLang="zh-CN" sz="2000" dirty="0"/>
            </a:p>
            <a:p>
              <a:r>
                <a:rPr lang="zh-CN" altLang="en-US" sz="2000" dirty="0"/>
                <a:t>取相位累加器输出的高</a:t>
              </a:r>
              <a:r>
                <a:rPr lang="en-US" altLang="zh-CN" sz="2000" dirty="0"/>
                <a:t>D</a:t>
              </a:r>
              <a:r>
                <a:rPr lang="zh-CN" altLang="en-US" sz="2000" dirty="0"/>
                <a:t>位</a:t>
              </a:r>
              <a:endParaRPr lang="zh-CN" altLang="en-US" sz="2000" dirty="0"/>
            </a:p>
          </p:txBody>
        </p:sp>
      </p:grpSp>
      <p:grpSp>
        <p:nvGrpSpPr>
          <p:cNvPr id="17" name="组合 16"/>
          <p:cNvGrpSpPr/>
          <p:nvPr/>
        </p:nvGrpSpPr>
        <p:grpSpPr>
          <a:xfrm>
            <a:off x="738719" y="3942989"/>
            <a:ext cx="5346117" cy="1015663"/>
            <a:chOff x="738719" y="3942989"/>
            <a:chExt cx="5346117" cy="1015663"/>
          </a:xfrm>
        </p:grpSpPr>
        <mc:AlternateContent xmlns:mc="http://schemas.openxmlformats.org/markup-compatibility/2006">
          <mc:Choice xmlns:a14="http://schemas.microsoft.com/office/drawing/2010/main" Requires="a14">
            <p:sp>
              <p:nvSpPr>
                <p:cNvPr id="9" name="文本框 8"/>
                <p:cNvSpPr txBox="1"/>
                <p:nvPr/>
              </p:nvSpPr>
              <p:spPr>
                <a:xfrm>
                  <a:off x="738719" y="4187030"/>
                  <a:ext cx="2689454" cy="527580"/>
                </a:xfrm>
                <a:prstGeom prst="rect">
                  <a:avLst/>
                </a:prstGeom>
                <a:noFill/>
              </p:spPr>
              <p:txBody>
                <a:bodyPr wrap="none" rtlCol="0">
                  <a:spAutoFit/>
                </a:bodyPr>
                <a:lstStyle/>
                <a:p>
                  <a:r>
                    <a:rPr lang="zh-CN" altLang="en-US" sz="2000" dirty="0"/>
                    <a:t>相位分辨率：</a:t>
                  </a:r>
                  <a14:m>
                    <m:oMath xmlns:m="http://schemas.openxmlformats.org/officeDocument/2006/math">
                      <m:r>
                        <a:rPr lang="zh-CN" altLang="en-US" sz="2000" i="1" smtClean="0">
                          <a:latin typeface="Cambria Math" panose="02040503050406030204" pitchFamily="18" charset="0"/>
                        </a:rPr>
                        <m:t>∆</m:t>
                      </m:r>
                      <m:r>
                        <a:rPr lang="zh-CN" altLang="en-US" sz="2000" i="1" smtClean="0">
                          <a:latin typeface="Cambria Math" panose="02040503050406030204" pitchFamily="18" charset="0"/>
                        </a:rPr>
                        <m:t>𝜃</m:t>
                      </m:r>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360</m:t>
                          </m:r>
                        </m:num>
                        <m:den>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2</m:t>
                              </m:r>
                            </m:e>
                            <m:sup>
                              <m:r>
                                <m:rPr>
                                  <m:sty m:val="p"/>
                                </m:rPr>
                                <a:rPr lang="en-US" altLang="zh-CN" sz="2000" i="1">
                                  <a:latin typeface="Cambria Math" panose="02040503050406030204" pitchFamily="18" charset="0"/>
                                </a:rPr>
                                <m:t>D</m:t>
                              </m:r>
                            </m:sup>
                          </m:sSup>
                        </m:den>
                      </m:f>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738719" y="4187030"/>
                  <a:ext cx="2689454" cy="527580"/>
                </a:xfrm>
                <a:prstGeom prst="rect">
                  <a:avLst/>
                </a:prstGeom>
                <a:blipFill rotWithShape="1">
                  <a:blip r:embed="rId2"/>
                </a:blipFill>
              </p:spPr>
              <p:txBody>
                <a:bodyPr/>
                <a:lstStyle/>
                <a:p>
                  <a:r>
                    <a:rPr lang="zh-CN" altLang="en-US">
                      <a:noFill/>
                    </a:rPr>
                    <a:t> </a:t>
                  </a:r>
                </a:p>
              </p:txBody>
            </p:sp>
          </mc:Fallback>
        </mc:AlternateContent>
        <p:sp>
          <p:nvSpPr>
            <p:cNvPr id="10" name="左大括号 9"/>
            <p:cNvSpPr/>
            <p:nvPr/>
          </p:nvSpPr>
          <p:spPr>
            <a:xfrm>
              <a:off x="3523600" y="4046636"/>
              <a:ext cx="135235" cy="838701"/>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3754262" y="3942989"/>
                  <a:ext cx="2330574" cy="1015663"/>
                </a:xfrm>
                <a:prstGeom prst="rect">
                  <a:avLst/>
                </a:prstGeom>
                <a:noFill/>
              </p:spPr>
              <p:txBody>
                <a:bodyPr wrap="none" rtlCol="0">
                  <a:spAutoFit/>
                </a:bodyPr>
                <a:lstStyle/>
                <a:p>
                  <a:r>
                    <a:rPr lang="en-US" altLang="zh-CN" sz="2000" dirty="0"/>
                    <a:t>D=10</a:t>
                  </a:r>
                  <a:r>
                    <a:rPr lang="zh-CN" altLang="en-US" sz="2000" dirty="0"/>
                    <a:t>，</a:t>
                  </a:r>
                  <a14:m>
                    <m:oMath xmlns:m="http://schemas.openxmlformats.org/officeDocument/2006/math">
                      <m:r>
                        <a:rPr lang="zh-CN" altLang="en-US" sz="2000" i="1" smtClean="0">
                          <a:latin typeface="Cambria Math" panose="02040503050406030204" pitchFamily="18" charset="0"/>
                        </a:rPr>
                        <m:t>∆</m:t>
                      </m:r>
                      <m:r>
                        <a:rPr lang="zh-CN" altLang="en-US" sz="2000" i="1" smtClean="0">
                          <a:latin typeface="Cambria Math" panose="02040503050406030204" pitchFamily="18" charset="0"/>
                        </a:rPr>
                        <m:t>𝜃</m:t>
                      </m:r>
                    </m:oMath>
                  </a14:m>
                  <a:r>
                    <a:rPr lang="en-US" altLang="zh-CN" sz="2000" dirty="0"/>
                    <a:t>=0.35°</a:t>
                  </a:r>
                  <a:endParaRPr lang="en-US" altLang="zh-CN" sz="2000" dirty="0"/>
                </a:p>
                <a:p>
                  <a:r>
                    <a:rPr lang="en-US" altLang="zh-CN" sz="2000" dirty="0"/>
                    <a:t>D=11</a:t>
                  </a:r>
                  <a:r>
                    <a:rPr lang="zh-CN" altLang="en-US" sz="2000" dirty="0"/>
                    <a:t>， </a:t>
                  </a:r>
                  <a14:m>
                    <m:oMath xmlns:m="http://schemas.openxmlformats.org/officeDocument/2006/math">
                      <m:r>
                        <a:rPr lang="zh-CN" altLang="en-US" sz="2000" i="1" smtClean="0">
                          <a:latin typeface="Cambria Math" panose="02040503050406030204" pitchFamily="18" charset="0"/>
                        </a:rPr>
                        <m:t>∆</m:t>
                      </m:r>
                      <m:r>
                        <a:rPr lang="zh-CN" altLang="en-US" sz="2000" i="1" smtClean="0">
                          <a:latin typeface="Cambria Math" panose="02040503050406030204" pitchFamily="18" charset="0"/>
                        </a:rPr>
                        <m:t>𝜃</m:t>
                      </m:r>
                    </m:oMath>
                  </a14:m>
                  <a:r>
                    <a:rPr lang="en-US" altLang="zh-CN" sz="2000" dirty="0"/>
                    <a:t>=0.17°</a:t>
                  </a:r>
                  <a:endParaRPr lang="en-US" altLang="zh-CN" sz="2000" dirty="0"/>
                </a:p>
                <a:p>
                  <a:r>
                    <a:rPr lang="en-US" altLang="zh-CN" sz="2000" dirty="0"/>
                    <a:t>D=12</a:t>
                  </a:r>
                  <a:r>
                    <a:rPr lang="zh-CN" altLang="en-US" sz="2000" dirty="0"/>
                    <a:t>， </a:t>
                  </a:r>
                  <a14:m>
                    <m:oMath xmlns:m="http://schemas.openxmlformats.org/officeDocument/2006/math">
                      <m:r>
                        <a:rPr lang="zh-CN" altLang="en-US" sz="2000" i="1" smtClean="0">
                          <a:latin typeface="Cambria Math" panose="02040503050406030204" pitchFamily="18" charset="0"/>
                        </a:rPr>
                        <m:t>∆</m:t>
                      </m:r>
                      <m:r>
                        <a:rPr lang="zh-CN" altLang="en-US" sz="2000" i="1" smtClean="0">
                          <a:latin typeface="Cambria Math" panose="02040503050406030204" pitchFamily="18" charset="0"/>
                        </a:rPr>
                        <m:t>𝜃</m:t>
                      </m:r>
                    </m:oMath>
                  </a14:m>
                  <a:r>
                    <a:rPr lang="en-US" altLang="zh-CN" sz="2000" dirty="0"/>
                    <a:t>=0.087°</a:t>
                  </a:r>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3754262" y="3942989"/>
                  <a:ext cx="2330574" cy="1015663"/>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2" name="文本框 11"/>
              <p:cNvSpPr txBox="1"/>
              <p:nvPr/>
            </p:nvSpPr>
            <p:spPr>
              <a:xfrm>
                <a:off x="1306534" y="5492040"/>
                <a:ext cx="4243278" cy="400110"/>
              </a:xfrm>
              <a:prstGeom prst="rect">
                <a:avLst/>
              </a:prstGeom>
              <a:noFill/>
            </p:spPr>
            <p:txBody>
              <a:bodyPr wrap="none" rtlCol="0">
                <a:spAutoFit/>
              </a:bodyPr>
              <a:lstStyle/>
              <a:p>
                <a:r>
                  <a:rPr lang="zh-CN" altLang="en-US" sz="2000" dirty="0"/>
                  <a:t>存储空间要求：</a:t>
                </a:r>
                <a:r>
                  <a:rPr lang="en-US" altLang="zh-CN" sz="2000" dirty="0"/>
                  <a:t> </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2</m:t>
                        </m:r>
                      </m:e>
                      <m:sup>
                        <m:r>
                          <a:rPr lang="en-US" altLang="zh-CN" sz="2000" b="0" i="1" smtClean="0">
                            <a:latin typeface="Cambria Math" panose="02040503050406030204" pitchFamily="18" charset="0"/>
                          </a:rPr>
                          <m:t>12</m:t>
                        </m:r>
                      </m:sup>
                    </m:sSup>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8</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3</m:t>
                    </m:r>
                    <m:r>
                      <a:rPr lang="en-US" altLang="zh-CN" sz="2000" i="1">
                        <a:latin typeface="Cambria Math" panose="02040503050406030204" pitchFamily="18" charset="0"/>
                        <a:ea typeface="Cambria Math" panose="02040503050406030204" pitchFamily="18" charset="0"/>
                      </a:rPr>
                      <m:t>=</m:t>
                    </m:r>
                  </m:oMath>
                </a14:m>
                <a:r>
                  <a:rPr lang="en-US" altLang="zh-CN" sz="2000" dirty="0"/>
                  <a:t>96kbit</a:t>
                </a:r>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1306534" y="5492040"/>
                <a:ext cx="4243278" cy="400110"/>
              </a:xfrm>
              <a:prstGeom prst="rect">
                <a:avLst/>
              </a:prstGeom>
              <a:blipFill rotWithShape="1">
                <a:blip r:embed="rId4"/>
                <a:stretch>
                  <a:fillRect l="-8" t="-140" r="13" b="155"/>
                </a:stretch>
              </a:blipFill>
            </p:spPr>
            <p:txBody>
              <a:bodyPr/>
              <a:lstStyle/>
              <a:p>
                <a:r>
                  <a:rPr lang="zh-CN" altLang="en-US">
                    <a:noFill/>
                  </a:rPr>
                  <a:t> </a:t>
                </a:r>
              </a:p>
            </p:txBody>
          </p:sp>
        </mc:Fallback>
      </mc:AlternateContent>
      <p:sp>
        <p:nvSpPr>
          <p:cNvPr id="14" name="箭头: 下 13"/>
          <p:cNvSpPr/>
          <p:nvPr/>
        </p:nvSpPr>
        <p:spPr>
          <a:xfrm>
            <a:off x="3393370" y="4971669"/>
            <a:ext cx="175491" cy="50735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591217" y="5016167"/>
            <a:ext cx="3632726" cy="400110"/>
          </a:xfrm>
          <a:prstGeom prst="rect">
            <a:avLst/>
          </a:prstGeom>
          <a:noFill/>
        </p:spPr>
        <p:txBody>
          <a:bodyPr wrap="none" rtlCol="0">
            <a:spAutoFit/>
          </a:bodyPr>
          <a:lstStyle/>
          <a:p>
            <a:r>
              <a:rPr lang="zh-CN" altLang="en-US" sz="2000" dirty="0"/>
              <a:t>截取高</a:t>
            </a:r>
            <a:r>
              <a:rPr lang="en-US" altLang="zh-CN" sz="2000" dirty="0"/>
              <a:t>12</a:t>
            </a:r>
            <a:r>
              <a:rPr lang="zh-CN" altLang="en-US" sz="2000" dirty="0"/>
              <a:t>位作为</a:t>
            </a:r>
            <a:r>
              <a:rPr lang="en-US" altLang="zh-CN" sz="2000" dirty="0"/>
              <a:t>ROM</a:t>
            </a:r>
            <a:r>
              <a:rPr lang="zh-CN" altLang="en-US" sz="2000" dirty="0"/>
              <a:t>寻址地址</a:t>
            </a:r>
            <a:endParaRPr lang="zh-CN" altLang="en-US" sz="2000" dirty="0"/>
          </a:p>
        </p:txBody>
      </p:sp>
      <p:grpSp>
        <p:nvGrpSpPr>
          <p:cNvPr id="22" name="组合 21"/>
          <p:cNvGrpSpPr/>
          <p:nvPr/>
        </p:nvGrpSpPr>
        <p:grpSpPr>
          <a:xfrm>
            <a:off x="7480777" y="2553439"/>
            <a:ext cx="4064639" cy="2573467"/>
            <a:chOff x="7491687" y="2619647"/>
            <a:chExt cx="4064639" cy="2573467"/>
          </a:xfrm>
        </p:grpSpPr>
        <p:pic>
          <p:nvPicPr>
            <p:cNvPr id="20" name="图片 19"/>
            <p:cNvPicPr>
              <a:picLocks noChangeAspect="1"/>
            </p:cNvPicPr>
            <p:nvPr/>
          </p:nvPicPr>
          <p:blipFill rotWithShape="1">
            <a:blip r:embed="rId5"/>
            <a:srcRect r="4022" b="1923"/>
            <a:stretch>
              <a:fillRect/>
            </a:stretch>
          </p:blipFill>
          <p:spPr bwMode="auto">
            <a:xfrm>
              <a:off x="8160027" y="2619647"/>
              <a:ext cx="2727960" cy="2331720"/>
            </a:xfrm>
            <a:prstGeom prst="rect">
              <a:avLst/>
            </a:prstGeom>
            <a:ln>
              <a:noFill/>
            </a:ln>
          </p:spPr>
        </p:pic>
        <p:sp>
          <p:nvSpPr>
            <p:cNvPr id="21" name="文本框 20"/>
            <p:cNvSpPr txBox="1"/>
            <p:nvPr/>
          </p:nvSpPr>
          <p:spPr>
            <a:xfrm>
              <a:off x="7491687" y="4885337"/>
              <a:ext cx="4064639" cy="307777"/>
            </a:xfrm>
            <a:prstGeom prst="rect">
              <a:avLst/>
            </a:prstGeom>
            <a:noFill/>
          </p:spPr>
          <p:txBody>
            <a:bodyPr wrap="none" rtlCol="0">
              <a:spAutoFit/>
            </a:bodyPr>
            <a:lstStyle/>
            <a:p>
              <a:r>
                <a:rPr lang="zh-CN" altLang="en-US" sz="1400" dirty="0"/>
                <a:t>图</a:t>
              </a:r>
              <a:r>
                <a:rPr lang="en-US" altLang="zh-CN" sz="1400" dirty="0"/>
                <a:t>2 </a:t>
              </a:r>
              <a:r>
                <a:rPr lang="zh-CN" altLang="en-US" sz="1400" dirty="0"/>
                <a:t>正点原子</a:t>
              </a:r>
              <a:r>
                <a:rPr lang="en-US" altLang="zh-CN" sz="1400" dirty="0" err="1"/>
                <a:t>WaveToMem</a:t>
              </a:r>
              <a:r>
                <a:rPr lang="zh-CN" altLang="en-US" sz="1400" dirty="0"/>
                <a:t>软件产生正弦波样点图</a:t>
              </a:r>
              <a:endParaRPr lang="zh-CN" altLang="en-US" sz="1400" dirty="0"/>
            </a:p>
          </p:txBody>
        </p:sp>
      </p:grpSp>
      <p:sp>
        <p:nvSpPr>
          <p:cNvPr id="23" name="文本框 22"/>
          <p:cNvSpPr txBox="1"/>
          <p:nvPr/>
        </p:nvSpPr>
        <p:spPr>
          <a:xfrm>
            <a:off x="5483225" y="5967730"/>
            <a:ext cx="2665730" cy="706755"/>
          </a:xfrm>
          <a:prstGeom prst="rect">
            <a:avLst/>
          </a:prstGeom>
          <a:noFill/>
        </p:spPr>
        <p:txBody>
          <a:bodyPr wrap="square" rtlCol="0">
            <a:spAutoFit/>
          </a:bodyPr>
          <a:lstStyle/>
          <a:p>
            <a:r>
              <a:rPr lang="en-US" altLang="zh-CN" sz="2000" dirty="0">
                <a:solidFill>
                  <a:srgbClr val="FF0000"/>
                </a:solidFill>
              </a:rPr>
              <a:t>ROM</a:t>
            </a:r>
            <a:r>
              <a:rPr lang="zh-CN" altLang="en-US" sz="2000" dirty="0">
                <a:solidFill>
                  <a:srgbClr val="FF0000"/>
                </a:solidFill>
              </a:rPr>
              <a:t>地址线</a:t>
            </a:r>
            <a:r>
              <a:rPr lang="en-US" altLang="zh-CN" sz="2000" dirty="0">
                <a:solidFill>
                  <a:srgbClr val="FF0000"/>
                </a:solidFill>
              </a:rPr>
              <a:t>12</a:t>
            </a:r>
            <a:r>
              <a:rPr lang="zh-CN" altLang="en-US" sz="2000" dirty="0">
                <a:solidFill>
                  <a:srgbClr val="FF0000"/>
                </a:solidFill>
              </a:rPr>
              <a:t>根</a:t>
            </a:r>
            <a:endParaRPr lang="en-US" altLang="zh-CN" sz="2000" dirty="0">
              <a:solidFill>
                <a:srgbClr val="FF0000"/>
              </a:solidFill>
            </a:endParaRPr>
          </a:p>
          <a:p>
            <a:r>
              <a:rPr lang="zh-CN" altLang="en-US" sz="2000" dirty="0">
                <a:solidFill>
                  <a:srgbClr val="FF0000"/>
                </a:solidFill>
              </a:rPr>
              <a:t>无符号数</a:t>
            </a:r>
            <a:endParaRPr lang="zh-CN" altLang="en-US" sz="2000" dirty="0">
              <a:solidFill>
                <a:srgbClr val="FF000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ldLvl="0" animBg="1"/>
      <p:bldP spid="19"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en-US" altLang="zh-CN" dirty="0"/>
              <a:t>AM</a:t>
            </a:r>
            <a:r>
              <a:rPr lang="zh-CN" altLang="en-US" dirty="0"/>
              <a:t>，</a:t>
            </a:r>
            <a:r>
              <a:rPr lang="en-US" altLang="zh-CN" dirty="0"/>
              <a:t>FM</a:t>
            </a:r>
            <a:r>
              <a:rPr lang="zh-CN" altLang="en-US" dirty="0"/>
              <a:t>，</a:t>
            </a:r>
            <a:r>
              <a:rPr lang="en-US" altLang="zh-CN" dirty="0"/>
              <a:t>2FSK</a:t>
            </a:r>
            <a:r>
              <a:rPr lang="zh-CN" altLang="en-US" dirty="0"/>
              <a:t>）</a:t>
            </a:r>
            <a:endParaRPr lang="zh-CN" altLang="en-US" dirty="0"/>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669925" y="1028700"/>
                <a:ext cx="10850245" cy="6109970"/>
              </a:xfrm>
              <a:prstGeom prst="rect">
                <a:avLst/>
              </a:prstGeom>
              <a:noFill/>
            </p:spPr>
            <p:txBody>
              <a:bodyPr wrap="square" rtlCol="0">
                <a:spAutoFit/>
              </a:bodyPr>
              <a:lstStyle/>
              <a:p>
                <a:pPr marL="285750" indent="-285750">
                  <a:lnSpc>
                    <a:spcPts val="2600"/>
                  </a:lnSpc>
                  <a:buFont typeface="Wingdings" panose="05000000000000000000" pitchFamily="2" charset="2"/>
                  <a:buChar char="Ø"/>
                </a:pPr>
                <a:r>
                  <a:rPr lang="en-US" altLang="zh-CN" sz="2000" b="1" dirty="0"/>
                  <a:t>AM</a:t>
                </a:r>
                <a:endParaRPr lang="en-US" altLang="zh-CN" sz="2000" b="1" dirty="0"/>
              </a:p>
              <a:p>
                <a:pPr>
                  <a:lnSpc>
                    <a:spcPts val="2600"/>
                  </a:lnSpc>
                </a:pPr>
                <a:r>
                  <a:rPr lang="zh-CN" altLang="en-US" sz="2000" dirty="0"/>
                  <a:t>      </a:t>
                </a:r>
                <a:r>
                  <a:rPr lang="zh-CN" altLang="en-US" sz="2000" dirty="0">
                    <a:latin typeface="楷体" panose="02010609060101010101" charset="-122"/>
                    <a:ea typeface="楷体" panose="02010609060101010101" charset="-122"/>
                    <a:cs typeface="楷体" panose="02010609060101010101" charset="-122"/>
                  </a:rPr>
                  <a:t> </a:t>
                </a:r>
                <a:r>
                  <a:rPr lang="zh-CN" altLang="en-US" sz="2000" dirty="0">
                    <a:latin typeface="楷体" panose="02010609060101010101" charset="-122"/>
                    <a:ea typeface="楷体" panose="02010609060101010101" charset="-122"/>
                    <a:cs typeface="楷体" panose="02010609060101010101" charset="-122"/>
                    <a:sym typeface="+mn-ea"/>
                  </a:rPr>
                  <a:t>AM本质就是利用调制信号去改变载波信号的幅度，</a:t>
                </a:r>
                <a:r>
                  <a:rPr lang="zh-CN" altLang="en-US" sz="2000" dirty="0">
                    <a:latin typeface="楷体" panose="02010609060101010101" charset="-122"/>
                    <a:ea typeface="楷体" panose="02010609060101010101" charset="-122"/>
                    <a:cs typeface="楷体" panose="02010609060101010101" charset="-122"/>
                  </a:rPr>
                  <a:t>指用调制信号去控制载波的振幅，使已调制的信号包络按调制信号的规律线性变换的过程。</a:t>
                </a:r>
                <a:endParaRPr lang="en-US" altLang="zh-CN" sz="2000" dirty="0"/>
              </a:p>
              <a:p>
                <a:pPr>
                  <a:lnSpc>
                    <a:spcPts val="2600"/>
                  </a:lnSpc>
                </a:pPr>
                <a:endParaRPr lang="zh-CN" altLang="en-US" sz="2000" i="1" smtClean="0">
                  <a:solidFill>
                    <a:srgbClr val="FF0000"/>
                  </a:solidFill>
                  <a:latin typeface="Cambria Math" panose="02040503050406030204" pitchFamily="18" charset="0"/>
                </a:endParaRPr>
              </a:p>
              <a:p>
                <a:pPr algn="ctr">
                  <a:lnSpc>
                    <a:spcPts val="2600"/>
                  </a:lnSpc>
                </a:pPr>
                <a14:m>
                  <m:oMath xmlns:m="http://schemas.openxmlformats.org/officeDocument/2006/math">
                    <m:sSub>
                      <m:sSubPr>
                        <m:ctrlPr>
                          <a:rPr lang="zh-CN" altLang="en-US" sz="2000" i="1" smtClean="0">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𝐹</m:t>
                        </m:r>
                      </m:e>
                      <m:sub>
                        <m:r>
                          <a:rPr lang="zh-CN" altLang="en-US" sz="2000" i="1">
                            <a:solidFill>
                              <a:srgbClr val="FF0000"/>
                            </a:solidFill>
                            <a:latin typeface="Cambria Math" panose="02040503050406030204" pitchFamily="18" charset="0"/>
                          </a:rPr>
                          <m:t>𝐴𝑀</m:t>
                        </m:r>
                      </m:sub>
                    </m:sSub>
                    <m:d>
                      <m:dPr>
                        <m:ctrlPr>
                          <a:rPr lang="zh-CN" altLang="en-US" sz="2000" i="1">
                            <a:solidFill>
                              <a:srgbClr val="FF0000"/>
                            </a:solidFill>
                            <a:latin typeface="Cambria Math" panose="02040503050406030204" pitchFamily="18" charset="0"/>
                          </a:rPr>
                        </m:ctrlPr>
                      </m:dPr>
                      <m:e>
                        <m:r>
                          <a:rPr lang="zh-CN" altLang="en-US" sz="2000" i="1">
                            <a:solidFill>
                              <a:srgbClr val="FF0000"/>
                            </a:solidFill>
                            <a:latin typeface="Cambria Math" panose="02040503050406030204" pitchFamily="18" charset="0"/>
                          </a:rPr>
                          <m:t>𝑛</m:t>
                        </m:r>
                      </m:e>
                    </m:d>
                    <m:r>
                      <a:rPr lang="zh-CN" altLang="en-US" sz="2000" i="0">
                        <a:solidFill>
                          <a:srgbClr val="FF0000"/>
                        </a:solidFill>
                        <a:latin typeface="Cambria Math" panose="02040503050406030204" pitchFamily="18" charset="0"/>
                      </a:rPr>
                      <m:t>=</m:t>
                    </m:r>
                    <m:d>
                      <m:dPr>
                        <m:begChr m:val="["/>
                        <m:endChr m:val="]"/>
                        <m:ctrlPr>
                          <a:rPr lang="zh-CN" altLang="en-US" sz="2000" i="1">
                            <a:solidFill>
                              <a:srgbClr val="FF0000"/>
                            </a:solidFill>
                            <a:latin typeface="Cambria Math" panose="02040503050406030204" pitchFamily="18" charset="0"/>
                          </a:rPr>
                        </m:ctrlPr>
                      </m:dPr>
                      <m:e>
                        <m:r>
                          <a:rPr lang="zh-CN" altLang="en-US" sz="2000" i="0">
                            <a:solidFill>
                              <a:srgbClr val="FF0000"/>
                            </a:solidFill>
                            <a:latin typeface="Cambria Math" panose="02040503050406030204" pitchFamily="18" charset="0"/>
                          </a:rPr>
                          <m:t>1</m:t>
                        </m:r>
                        <m:r>
                          <a:rPr lang="zh-CN" altLang="en-US" sz="2000" i="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𝑚</m:t>
                        </m:r>
                        <m:r>
                          <a:rPr lang="zh-CN" altLang="en-US" sz="2000" i="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𝑚</m:t>
                        </m:r>
                        <m:d>
                          <m:dPr>
                            <m:ctrlPr>
                              <a:rPr lang="zh-CN" altLang="en-US" sz="2000" i="1">
                                <a:solidFill>
                                  <a:srgbClr val="FF0000"/>
                                </a:solidFill>
                                <a:latin typeface="Cambria Math" panose="02040503050406030204" pitchFamily="18" charset="0"/>
                              </a:rPr>
                            </m:ctrlPr>
                          </m:dPr>
                          <m:e>
                            <m:r>
                              <a:rPr lang="zh-CN" altLang="en-US" sz="2000" i="1">
                                <a:solidFill>
                                  <a:srgbClr val="FF0000"/>
                                </a:solidFill>
                                <a:latin typeface="Cambria Math" panose="02040503050406030204" pitchFamily="18" charset="0"/>
                              </a:rPr>
                              <m:t>𝑛</m:t>
                            </m:r>
                          </m:e>
                        </m:d>
                      </m:e>
                    </m:d>
                    <m:r>
                      <a:rPr lang="zh-CN" altLang="en-US" sz="2000" i="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𝑐</m:t>
                    </m:r>
                    <m:d>
                      <m:dPr>
                        <m:ctrlPr>
                          <a:rPr lang="zh-CN" altLang="en-US" sz="2000" i="1">
                            <a:solidFill>
                              <a:srgbClr val="FF0000"/>
                            </a:solidFill>
                            <a:latin typeface="Cambria Math" panose="02040503050406030204" pitchFamily="18" charset="0"/>
                          </a:rPr>
                        </m:ctrlPr>
                      </m:dPr>
                      <m:e>
                        <m:r>
                          <a:rPr lang="zh-CN" altLang="en-US" sz="2000" i="1">
                            <a:solidFill>
                              <a:srgbClr val="FF0000"/>
                            </a:solidFill>
                            <a:latin typeface="Cambria Math" panose="02040503050406030204" pitchFamily="18" charset="0"/>
                          </a:rPr>
                          <m:t>𝑛</m:t>
                        </m:r>
                      </m:e>
                    </m:d>
                  </m:oMath>
                </a14:m>
                <a:r>
                  <a:rPr lang="zh-CN" altLang="en-US" sz="2000" dirty="0">
                    <a:solidFill>
                      <a:srgbClr val="FF0000"/>
                    </a:solidFill>
                    <a:sym typeface="+mn-ea"/>
                  </a:rPr>
                  <a:t> </a:t>
                </a:r>
                <a:endParaRPr lang="en-US" altLang="zh-CN" sz="2000" dirty="0"/>
              </a:p>
              <a:p>
                <a:pPr marL="285750" indent="-285750">
                  <a:lnSpc>
                    <a:spcPts val="2600"/>
                  </a:lnSpc>
                  <a:buFont typeface="Wingdings" panose="05000000000000000000" pitchFamily="2" charset="2"/>
                  <a:buChar char="Ø"/>
                </a:pPr>
                <a:r>
                  <a:rPr lang="en-US" altLang="zh-CN" sz="2000" b="1" dirty="0"/>
                  <a:t>FM</a:t>
                </a:r>
                <a:endParaRPr lang="en-US" altLang="zh-CN" sz="2000" b="1" dirty="0"/>
              </a:p>
              <a:p>
                <a:pPr>
                  <a:lnSpc>
                    <a:spcPts val="2600"/>
                  </a:lnSpc>
                </a:pPr>
                <a:r>
                  <a:rPr lang="zh-CN" altLang="en-US" sz="2000" dirty="0"/>
                  <a:t>        </a:t>
                </a:r>
                <a:r>
                  <a:rPr lang="zh-CN" altLang="en-US" sz="2000" dirty="0">
                    <a:latin typeface="楷体" panose="02010609060101010101" charset="-122"/>
                    <a:ea typeface="楷体" panose="02010609060101010101" charset="-122"/>
                    <a:cs typeface="楷体" panose="02010609060101010101" charset="-122"/>
                  </a:rPr>
                  <a:t>频率调制是指载波的振幅不变，载波的瞬时频率随着调制信号的大小而变化，实际上是载波瞬时角频偏与调制信号成比例变化。</a:t>
                </a:r>
                <a:endParaRPr lang="en-US" altLang="zh-CN" sz="2000" dirty="0"/>
              </a:p>
              <a:p>
                <a:pPr marL="1466850" indent="-933450" algn="just"/>
                <a:endParaRPr lang="en-US" altLang="zh-CN" sz="2000" i="1" kern="100" smtClean="0">
                  <a:effectLst/>
                  <a:latin typeface="Cambria Math" panose="02040503050406030204" pitchFamily="18" charset="0"/>
                  <a:ea typeface="宋体" panose="02010600030101010101" pitchFamily="2" charset="-122"/>
                </a:endParaRPr>
              </a:p>
              <a:p>
                <a:pPr marL="1466850" indent="-933450" algn="just"/>
                <a14:m>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rPr>
                      <m:t>𝐹𝑀</m:t>
                    </m:r>
                    <m:r>
                      <a:rPr lang="en-US" altLang="zh-CN" sz="2000" i="1" kern="100" smtClean="0">
                        <a:effectLst/>
                        <a:latin typeface="Cambria Math" panose="02040503050406030204" pitchFamily="18" charset="0"/>
                        <a:ea typeface="宋体" panose="02010600030101010101" pitchFamily="2" charset="-122"/>
                      </a:rPr>
                      <m:t>_</m:t>
                    </m:r>
                    <m:r>
                      <a:rPr lang="en-US" altLang="zh-CN" sz="2000" i="1" kern="100" smtClean="0">
                        <a:effectLst/>
                        <a:latin typeface="Cambria Math" panose="02040503050406030204" pitchFamily="18" charset="0"/>
                        <a:ea typeface="宋体" panose="02010600030101010101" pitchFamily="2" charset="-122"/>
                      </a:rPr>
                      <m:t>𝐹𝑟𝑒</m:t>
                    </m:r>
                    <m:r>
                      <a:rPr lang="en-US" altLang="zh-CN" sz="2000" i="1" kern="100" smtClean="0">
                        <a:effectLst/>
                        <a:latin typeface="Cambria Math" panose="02040503050406030204" pitchFamily="18" charset="0"/>
                        <a:ea typeface="宋体" panose="02010600030101010101" pitchFamily="2" charset="-122"/>
                      </a:rPr>
                      <m:t>_</m:t>
                    </m:r>
                    <m:r>
                      <a:rPr lang="en-US" altLang="zh-CN" sz="2000" i="1" kern="100" smtClean="0">
                        <a:effectLst/>
                        <a:latin typeface="Cambria Math" panose="02040503050406030204" pitchFamily="18" charset="0"/>
                        <a:ea typeface="宋体" panose="02010600030101010101" pitchFamily="2" charset="-122"/>
                      </a:rPr>
                      <m:t>𝑤𝑜𝑟𝑑</m:t>
                    </m:r>
                    <m:r>
                      <m:rPr>
                        <m:aln/>
                      </m:rP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𝑀</m:t>
                    </m:r>
                    <m:f>
                      <m:fPr>
                        <m:ctrlPr>
                          <a:rPr lang="zh-CN" altLang="zh-CN" sz="2000" i="1" kern="100">
                            <a:effectLst/>
                            <a:latin typeface="Cambria Math" panose="02040503050406030204" pitchFamily="18" charset="0"/>
                            <a:ea typeface="Cambria Math" panose="02040503050406030204" pitchFamily="18" charset="0"/>
                          </a:rPr>
                        </m:ctrlPr>
                      </m:fPr>
                      <m:num>
                        <m:r>
                          <a:rPr lang="en-US" altLang="zh-CN" sz="2000" i="1" kern="100">
                            <a:effectLst/>
                            <a:latin typeface="Cambria Math" panose="02040503050406030204" pitchFamily="18" charset="0"/>
                            <a:ea typeface="宋体" panose="02010600030101010101" pitchFamily="2" charset="-122"/>
                          </a:rPr>
                          <m:t>2</m:t>
                        </m:r>
                        <m:r>
                          <a:rPr lang="en-US" altLang="zh-CN" sz="2000" i="1" kern="100">
                            <a:effectLst/>
                            <a:latin typeface="Cambria Math" panose="02040503050406030204" pitchFamily="18" charset="0"/>
                            <a:ea typeface="宋体" panose="02010600030101010101" pitchFamily="2" charset="-122"/>
                          </a:rPr>
                          <m:t>𝐹𝑀</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𝑀𝑎𝑥𝐹𝑟𝑒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𝑜𝑓𝑓𝑠𝑒𝑡</m:t>
                        </m:r>
                      </m:num>
                      <m:den>
                        <m:sSup>
                          <m:sSupPr>
                            <m:ctrlPr>
                              <a:rPr lang="zh-CN" altLang="zh-CN" sz="2000" i="1" kern="100">
                                <a:effectLst/>
                                <a:latin typeface="Cambria Math" panose="02040503050406030204" pitchFamily="18" charset="0"/>
                                <a:ea typeface="Cambria Math" panose="02040503050406030204" pitchFamily="18" charset="0"/>
                              </a:rPr>
                            </m:ctrlPr>
                          </m:sSupPr>
                          <m:e>
                            <m:r>
                              <a:rPr lang="en-US" altLang="zh-CN" sz="2000" i="1" kern="100">
                                <a:effectLst/>
                                <a:latin typeface="Cambria Math" panose="02040503050406030204" pitchFamily="18" charset="0"/>
                                <a:ea typeface="宋体" panose="02010600030101010101" pitchFamily="2" charset="-122"/>
                              </a:rPr>
                              <m:t>2</m:t>
                            </m:r>
                          </m:e>
                          <m:sup>
                            <m:sSub>
                              <m:sSubPr>
                                <m:ctrlPr>
                                  <a:rPr lang="zh-CN" altLang="zh-CN" sz="2000" i="1" kern="100">
                                    <a:effectLst/>
                                    <a:latin typeface="Cambria Math" panose="02040503050406030204" pitchFamily="18" charset="0"/>
                                    <a:ea typeface="Cambria Math" panose="02040503050406030204" pitchFamily="18" charset="0"/>
                                  </a:rPr>
                                </m:ctrlPr>
                              </m:sSubPr>
                              <m:e>
                                <m:r>
                                  <a:rPr lang="en-US" altLang="zh-CN" sz="2000" i="1" kern="100">
                                    <a:effectLst/>
                                    <a:latin typeface="Cambria Math" panose="02040503050406030204" pitchFamily="18" charset="0"/>
                                    <a:ea typeface="宋体" panose="02010600030101010101" pitchFamily="2" charset="-122"/>
                                  </a:rPr>
                                  <m:t>𝐷</m:t>
                                </m:r>
                              </m:e>
                              <m:sub>
                                <m:r>
                                  <a:rPr lang="en-US" altLang="zh-CN" sz="2000" i="1" kern="100">
                                    <a:effectLst/>
                                    <a:latin typeface="Cambria Math" panose="02040503050406030204" pitchFamily="18" charset="0"/>
                                    <a:ea typeface="宋体" panose="02010600030101010101" pitchFamily="2" charset="-122"/>
                                  </a:rPr>
                                  <m:t>𝑚</m:t>
                                </m:r>
                              </m:sub>
                            </m:sSub>
                          </m:sup>
                        </m:sSup>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1</m:t>
                        </m:r>
                      </m:den>
                    </m:f>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𝐶𝑎𝑟𝑟𝑖𝑒𝑟</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𝑤𝑜𝑟𝑑</m:t>
                    </m:r>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𝐹𝑀</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𝑀𝑎𝑥𝐹𝑟𝑒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𝑜𝑓𝑓𝑠𝑒𝑡</m:t>
                    </m:r>
                  </m:oMath>
                </a14:m>
                <a:r>
                  <a:rPr lang="en-US" altLang="zh-CN" sz="2000" kern="100" dirty="0">
                    <a:effectLst/>
                    <a:latin typeface="Times New Roman" panose="02020603050405020304" pitchFamily="18" charset="0"/>
                    <a:ea typeface="宋体" panose="02010600030101010101" pitchFamily="2" charset="-122"/>
                    <a:sym typeface="+mn-ea"/>
                  </a:rPr>
                  <a:t>       </a:t>
                </a:r>
                <a:endParaRPr lang="zh-CN" altLang="zh-CN" sz="2000" kern="100" dirty="0">
                  <a:effectLst/>
                  <a:latin typeface="Times New Roman" panose="02020603050405020304" pitchFamily="18" charset="0"/>
                  <a:ea typeface="宋体" panose="02010600030101010101" pitchFamily="2" charset="-122"/>
                </a:endParaRPr>
              </a:p>
              <a:p>
                <a:pPr>
                  <a:lnSpc>
                    <a:spcPts val="2600"/>
                  </a:lnSpc>
                </a:pPr>
                <a:r>
                  <a:rPr lang="en-US" altLang="zh-CN" sz="2000" kern="100" dirty="0">
                    <a:effectLst/>
                    <a:ea typeface="宋体" panose="02010600030101010101" pitchFamily="2" charset="-122"/>
                    <a:cs typeface="Times New Roman" panose="02020603050405020304" pitchFamily="18" charset="0"/>
                    <a:sym typeface="+mn-ea"/>
                  </a:rPr>
                  <a:t>                               </a:t>
                </a:r>
                <a14:m>
                  <m:oMath xmlns:m="http://schemas.openxmlformats.org/officeDocument/2006/math">
                    <m:r>
                      <m:rPr>
                        <m:aln/>
                      </m:rP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𝐹𝑀</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𝑤𝑜𝑟𝑑</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𝐶𝑎𝑟𝑟𝑖𝑒𝑟</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𝑤𝑜𝑟𝑑</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𝐹𝑀</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𝑀𝑎𝑥𝐹𝑟𝑒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𝑜𝑓𝑓𝑠𝑒𝑡</m:t>
                    </m:r>
                  </m:oMath>
                </a14:m>
                <a:endPar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endParaRPr>
              </a:p>
              <a:p>
                <a:pPr>
                  <a:lnSpc>
                    <a:spcPts val="2600"/>
                  </a:lnSpc>
                </a:pPr>
                <a:endParaRPr lang="en-US" altLang="zh-CN" sz="2000" dirty="0"/>
              </a:p>
              <a:p>
                <a:pPr marL="285750" indent="-285750">
                  <a:lnSpc>
                    <a:spcPts val="2600"/>
                  </a:lnSpc>
                  <a:buFont typeface="Wingdings" panose="05000000000000000000" pitchFamily="2" charset="2"/>
                  <a:buChar char="Ø"/>
                </a:pPr>
                <a:r>
                  <a:rPr lang="en-US" altLang="zh-CN" sz="2000" b="1" dirty="0"/>
                  <a:t>2FSK</a:t>
                </a:r>
                <a:endParaRPr lang="en-US" altLang="zh-CN" sz="2000" b="1" dirty="0"/>
              </a:p>
              <a:p>
                <a:pPr marL="1466850" indent="-933450" algn="just"/>
                <a:r>
                  <a:rPr lang="zh-CN" altLang="en-US" sz="2000" dirty="0"/>
                  <a:t>       </a:t>
                </a:r>
                <a14:m>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rPr>
                      <m:t>𝐹𝑆𝐾</m:t>
                    </m:r>
                    <m:r>
                      <a:rPr lang="en-US" altLang="zh-CN" sz="2000" i="1" kern="100" smtClean="0">
                        <a:effectLst/>
                        <a:latin typeface="Cambria Math" panose="02040503050406030204" pitchFamily="18" charset="0"/>
                        <a:ea typeface="宋体" panose="02010600030101010101" pitchFamily="2" charset="-122"/>
                      </a:rPr>
                      <m:t>_</m:t>
                    </m:r>
                    <m:r>
                      <a:rPr lang="en-US" altLang="zh-CN" sz="2000" i="1" kern="100" smtClean="0">
                        <a:effectLst/>
                        <a:latin typeface="Cambria Math" panose="02040503050406030204" pitchFamily="18" charset="0"/>
                        <a:ea typeface="宋体" panose="02010600030101010101" pitchFamily="2" charset="-122"/>
                      </a:rPr>
                      <m:t>𝐹𝑟𝑒</m:t>
                    </m:r>
                    <m:r>
                      <a:rPr lang="en-US" altLang="zh-CN" sz="2000" i="1" kern="100" smtClean="0">
                        <a:effectLst/>
                        <a:latin typeface="Cambria Math" panose="02040503050406030204" pitchFamily="18" charset="0"/>
                        <a:ea typeface="宋体" panose="02010600030101010101" pitchFamily="2" charset="-122"/>
                      </a:rPr>
                      <m:t>_</m:t>
                    </m:r>
                    <m:r>
                      <a:rPr lang="en-US" altLang="zh-CN" sz="2000" i="1" kern="100" smtClean="0">
                        <a:effectLst/>
                        <a:latin typeface="Cambria Math" panose="02040503050406030204" pitchFamily="18" charset="0"/>
                        <a:ea typeface="宋体" panose="02010600030101010101" pitchFamily="2" charset="-122"/>
                      </a:rPr>
                      <m:t>𝑤𝑜𝑟𝑑</m:t>
                    </m:r>
                    <m:r>
                      <m:rPr>
                        <m:aln/>
                      </m:rP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𝑀</m:t>
                    </m:r>
                    <m:f>
                      <m:fPr>
                        <m:ctrlPr>
                          <a:rPr lang="zh-CN" altLang="zh-CN" sz="2000" i="1" kern="100">
                            <a:effectLst/>
                            <a:latin typeface="Cambria Math" panose="02040503050406030204" pitchFamily="18" charset="0"/>
                            <a:ea typeface="Cambria Math" panose="02040503050406030204" pitchFamily="18" charset="0"/>
                          </a:rPr>
                        </m:ctrlPr>
                      </m:fPr>
                      <m:num>
                        <m:f>
                          <m:fPr>
                            <m:ctrlPr>
                              <a:rPr lang="zh-CN" altLang="zh-CN" sz="2000" i="1" kern="100">
                                <a:effectLst/>
                                <a:latin typeface="Cambria Math" panose="02040503050406030204" pitchFamily="18" charset="0"/>
                                <a:ea typeface="Cambria Math" panose="02040503050406030204" pitchFamily="18" charset="0"/>
                              </a:rPr>
                            </m:ctrlPr>
                          </m:fPr>
                          <m:num>
                            <m:r>
                              <a:rPr lang="en-US" altLang="zh-CN" sz="2000" i="1" kern="100">
                                <a:effectLst/>
                                <a:latin typeface="Cambria Math" panose="02040503050406030204" pitchFamily="18" charset="0"/>
                                <a:ea typeface="宋体" panose="02010600030101010101" pitchFamily="2" charset="-122"/>
                              </a:rPr>
                              <m:t>2</m:t>
                            </m:r>
                            <m:r>
                              <a:rPr lang="en-US" altLang="zh-CN" sz="2000" i="1" kern="100">
                                <a:effectLst/>
                                <a:latin typeface="Cambria Math" panose="02040503050406030204" pitchFamily="18" charset="0"/>
                                <a:ea typeface="宋体" panose="02010600030101010101" pitchFamily="2" charset="-122"/>
                              </a:rPr>
                              <m:t>𝐹𝑆𝐾</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𝑀𝑎𝑥𝐹𝑟𝑒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𝑜𝑓𝑓𝑠𝑒𝑡</m:t>
                            </m:r>
                          </m:num>
                          <m:den>
                            <m:sSup>
                              <m:sSupPr>
                                <m:ctrlPr>
                                  <a:rPr lang="zh-CN" altLang="zh-CN" sz="2000" i="1" kern="100">
                                    <a:effectLst/>
                                    <a:latin typeface="Cambria Math" panose="02040503050406030204" pitchFamily="18" charset="0"/>
                                    <a:ea typeface="Cambria Math" panose="02040503050406030204" pitchFamily="18" charset="0"/>
                                  </a:rPr>
                                </m:ctrlPr>
                              </m:sSupPr>
                              <m:e>
                                <m:r>
                                  <a:rPr lang="en-US" altLang="zh-CN" sz="2000" i="1" kern="100">
                                    <a:effectLst/>
                                    <a:latin typeface="Cambria Math" panose="02040503050406030204" pitchFamily="18" charset="0"/>
                                    <a:ea typeface="宋体" panose="02010600030101010101" pitchFamily="2" charset="-122"/>
                                  </a:rPr>
                                  <m:t>2</m:t>
                                </m:r>
                              </m:e>
                              <m:sup>
                                <m:sSub>
                                  <m:sSubPr>
                                    <m:ctrlPr>
                                      <a:rPr lang="zh-CN" altLang="zh-CN" sz="2000" i="1" kern="100">
                                        <a:effectLst/>
                                        <a:latin typeface="Cambria Math" panose="02040503050406030204" pitchFamily="18" charset="0"/>
                                        <a:ea typeface="Cambria Math" panose="02040503050406030204" pitchFamily="18" charset="0"/>
                                      </a:rPr>
                                    </m:ctrlPr>
                                  </m:sSubPr>
                                  <m:e>
                                    <m:r>
                                      <a:rPr lang="en-US" altLang="zh-CN" sz="2000" i="1" kern="100">
                                        <a:effectLst/>
                                        <a:latin typeface="Cambria Math" panose="02040503050406030204" pitchFamily="18" charset="0"/>
                                        <a:ea typeface="宋体" panose="02010600030101010101" pitchFamily="2" charset="-122"/>
                                      </a:rPr>
                                      <m:t>𝐷</m:t>
                                    </m:r>
                                  </m:e>
                                  <m:sub>
                                    <m:r>
                                      <a:rPr lang="en-US" altLang="zh-CN" sz="2000" i="1" kern="100">
                                        <a:effectLst/>
                                        <a:latin typeface="Cambria Math" panose="02040503050406030204" pitchFamily="18" charset="0"/>
                                        <a:ea typeface="宋体" panose="02010600030101010101" pitchFamily="2" charset="-122"/>
                                      </a:rPr>
                                      <m:t>𝑚</m:t>
                                    </m:r>
                                  </m:sub>
                                </m:sSub>
                              </m:sup>
                            </m:sSup>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1</m:t>
                            </m:r>
                          </m:den>
                        </m:f>
                      </m:num>
                      <m:den>
                        <m:r>
                          <a:rPr lang="en-US" altLang="zh-CN" sz="2000" i="1" kern="100">
                            <a:effectLst/>
                            <a:latin typeface="Cambria Math" panose="02040503050406030204" pitchFamily="18" charset="0"/>
                            <a:ea typeface="宋体" panose="02010600030101010101" pitchFamily="2" charset="-122"/>
                          </a:rPr>
                          <m:t>2</m:t>
                        </m:r>
                      </m:den>
                    </m:f>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𝐶𝑎𝑟𝑟𝑖𝑒𝑟</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𝑤𝑜𝑟𝑑</m:t>
                    </m:r>
                    <m:r>
                      <a:rPr lang="en-US" altLang="zh-CN" sz="2000" i="1" kern="100">
                        <a:effectLst/>
                        <a:latin typeface="Cambria Math" panose="02040503050406030204" pitchFamily="18" charset="0"/>
                        <a:ea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rPr>
                      <m:t>𝐹𝑆𝐾</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𝑀𝑎𝑥𝐹𝑟𝑒</m:t>
                    </m:r>
                    <m:r>
                      <a:rPr lang="en-US" altLang="zh-CN" sz="2000" i="1" kern="100">
                        <a:effectLst/>
                        <a:latin typeface="Cambria Math" panose="02040503050406030204" pitchFamily="18" charset="0"/>
                        <a:ea typeface="宋体" panose="02010600030101010101" pitchFamily="2" charset="-122"/>
                      </a:rPr>
                      <m:t>_</m:t>
                    </m:r>
                    <m:r>
                      <a:rPr lang="en-US" altLang="zh-CN" sz="2000" i="1" kern="100">
                        <a:effectLst/>
                        <a:latin typeface="Cambria Math" panose="02040503050406030204" pitchFamily="18" charset="0"/>
                        <a:ea typeface="宋体" panose="02010600030101010101" pitchFamily="2" charset="-122"/>
                      </a:rPr>
                      <m:t>𝑜𝑓𝑓𝑠𝑒𝑡</m:t>
                    </m:r>
                  </m:oMath>
                </a14:m>
                <a:r>
                  <a:rPr lang="en-US" altLang="zh-CN" sz="2000" kern="100" dirty="0">
                    <a:effectLst/>
                    <a:latin typeface="Times New Roman" panose="02020603050405020304" pitchFamily="18" charset="0"/>
                    <a:ea typeface="宋体" panose="02010600030101010101" pitchFamily="2" charset="-122"/>
                    <a:sym typeface="+mn-ea"/>
                  </a:rPr>
                  <a:t>       </a:t>
                </a:r>
                <a:endParaRPr lang="zh-CN" altLang="zh-CN" sz="2000" kern="100" dirty="0">
                  <a:effectLst/>
                  <a:latin typeface="Times New Roman" panose="02020603050405020304" pitchFamily="18" charset="0"/>
                  <a:ea typeface="宋体" panose="02010600030101010101" pitchFamily="2" charset="-122"/>
                </a:endParaRPr>
              </a:p>
              <a:p>
                <a:pPr>
                  <a:lnSpc>
                    <a:spcPts val="2600"/>
                  </a:lnSpc>
                </a:pPr>
                <a:r>
                  <a:rPr lang="en-US" altLang="zh-CN" sz="2000" kern="100" dirty="0">
                    <a:effectLst/>
                    <a:ea typeface="宋体" panose="02010600030101010101" pitchFamily="2" charset="-122"/>
                    <a:cs typeface="Times New Roman" panose="02020603050405020304" pitchFamily="18" charset="0"/>
                    <a:sym typeface="+mn-ea"/>
                  </a:rPr>
                  <a:t>                              </a:t>
                </a:r>
                <a:endParaRPr lang="en-US" altLang="zh-CN" sz="2000" kern="100" dirty="0">
                  <a:effectLst/>
                  <a:ea typeface="宋体" panose="02010600030101010101" pitchFamily="2" charset="-122"/>
                  <a:cs typeface="Times New Roman" panose="02020603050405020304" pitchFamily="18" charset="0"/>
                  <a:sym typeface="+mn-ea"/>
                </a:endParaRPr>
              </a:p>
              <a:p>
                <a:pPr>
                  <a:lnSpc>
                    <a:spcPts val="2600"/>
                  </a:lnSpc>
                </a:pPr>
                <a:r>
                  <a:rPr lang="en-US" altLang="zh-CN" sz="2000" kern="100" dirty="0">
                    <a:effectLst/>
                    <a:ea typeface="宋体" panose="02010600030101010101" pitchFamily="2" charset="-122"/>
                    <a:cs typeface="Times New Roman" panose="02020603050405020304" pitchFamily="18" charset="0"/>
                    <a:sym typeface="+mn-ea"/>
                  </a:rPr>
                  <a:t>   </a:t>
                </a:r>
                <a14:m>
                  <m:oMath xmlns:m="http://schemas.openxmlformats.org/officeDocument/2006/math">
                    <m:r>
                      <m:rPr>
                        <m:aln/>
                      </m:rP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𝐹𝑆𝐾</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𝑤𝑜𝑟𝑑</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𝐶𝑎𝑟𝑟𝑖𝑒𝑟</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𝑤𝑜𝑟𝑑</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𝐹𝑆𝐾</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𝑀𝑎𝑥𝐹𝑟𝑒</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𝑜𝑓𝑓𝑠𝑒𝑡</m:t>
                    </m:r>
                  </m:oMath>
                </a14:m>
                <a:endParaRPr lang="zh-CN" altLang="en-US" sz="2000" dirty="0"/>
              </a:p>
              <a:p>
                <a:pPr>
                  <a:lnSpc>
                    <a:spcPts val="2600"/>
                  </a:lnSpc>
                </a:pPr>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669925" y="1028700"/>
                <a:ext cx="10850245" cy="610997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矩形 2"/>
          <p:cNvSpPr/>
          <p:nvPr/>
        </p:nvSpPr>
        <p:spPr>
          <a:xfrm>
            <a:off x="3890645" y="2113280"/>
            <a:ext cx="4247515" cy="851535"/>
          </a:xfrm>
          <a:prstGeom prst="rect">
            <a:avLst/>
          </a:prstGeom>
          <a:noFill/>
          <a:ln w="28575" cmpd="dbl">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129030" y="3947160"/>
            <a:ext cx="10251440" cy="953770"/>
          </a:xfrm>
          <a:prstGeom prst="rect">
            <a:avLst/>
          </a:prstGeom>
          <a:noFill/>
          <a:ln w="28575" cmpd="dbl">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en-US" altLang="zh-CN" dirty="0"/>
              <a:t>PM</a:t>
            </a:r>
            <a:r>
              <a:rPr lang="zh-CN" altLang="en-US" dirty="0"/>
              <a:t>，</a:t>
            </a:r>
            <a:r>
              <a:rPr lang="en-US" altLang="zh-CN" dirty="0"/>
              <a:t>2PSK</a:t>
            </a:r>
            <a:r>
              <a:rPr lang="zh-CN" altLang="en-US" dirty="0"/>
              <a:t>）</a:t>
            </a:r>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942975" y="1350645"/>
                <a:ext cx="10302240" cy="989330"/>
              </a:xfrm>
              <a:prstGeom prst="rect">
                <a:avLst/>
              </a:prstGeom>
              <a:noFill/>
            </p:spPr>
            <p:txBody>
              <a:bodyPr wrap="square">
                <a:spAutoFit/>
              </a:bodyPr>
              <a:lstStyle/>
              <a:p>
                <a:r>
                  <a:rPr lang="en-US" altLang="zh-CN" sz="2400" kern="100" dirty="0">
                    <a:latin typeface="+mn-ea"/>
                    <a:cs typeface="Times New Roman" panose="02020603050405020304" pitchFamily="18" charset="0"/>
                  </a:rPr>
                  <a:t>· </a:t>
                </a:r>
                <a:r>
                  <a:rPr lang="zh-CN" altLang="en-US" sz="2400" kern="100" dirty="0">
                    <a:latin typeface="+mn-ea"/>
                    <a:cs typeface="Times New Roman" panose="02020603050405020304" pitchFamily="18" charset="0"/>
                  </a:rPr>
                  <a:t>实现原理：</a:t>
                </a:r>
                <a:endParaRPr lang="en-US" altLang="zh-CN" sz="2400" kern="100" dirty="0">
                  <a:latin typeface="+mn-ea"/>
                  <a:cs typeface="Times New Roman" panose="02020603050405020304" pitchFamily="18" charset="0"/>
                </a:endParaRPr>
              </a:p>
              <a:p>
                <a:r>
                  <a:rPr lang="en-US" altLang="zh-CN" sz="2400"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𝑃ℎ𝑎𝑠𝑒</m:t>
                    </m:r>
                    <m:r>
                      <a:rPr lang="en-US" altLang="zh-CN" sz="24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rgbClr val="FF0000"/>
                            </a:solidFill>
                            <a:effectLst/>
                            <a:latin typeface="Cambria Math" panose="02040503050406030204" pitchFamily="18" charset="0"/>
                            <a:ea typeface="Cambria Math" panose="02040503050406030204" pitchFamily="18" charset="0"/>
                          </a:rPr>
                        </m:ctrlPr>
                      </m:fPr>
                      <m:num>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𝜃</m:t>
                        </m:r>
                      </m:num>
                      <m:den>
                        <m:sSup>
                          <m:sSupPr>
                            <m:ctrlPr>
                              <a:rPr lang="zh-CN" altLang="zh-CN" sz="2400" i="1">
                                <a:solidFill>
                                  <a:srgbClr val="FF0000"/>
                                </a:solidFill>
                                <a:effectLst/>
                                <a:latin typeface="Cambria Math" panose="02040503050406030204" pitchFamily="18" charset="0"/>
                                <a:ea typeface="Cambria Math" panose="02040503050406030204" pitchFamily="18" charset="0"/>
                              </a:rPr>
                            </m:ctrlPr>
                          </m:sSupPr>
                          <m:e>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e>
                          <m:sup>
                            <m:sSub>
                              <m:sSubPr>
                                <m:ctrlPr>
                                  <a:rPr lang="zh-CN" altLang="zh-CN" sz="2400" i="1">
                                    <a:solidFill>
                                      <a:srgbClr val="FF0000"/>
                                    </a:solidFill>
                                    <a:effectLst/>
                                    <a:latin typeface="Cambria Math" panose="02040503050406030204" pitchFamily="18" charset="0"/>
                                    <a:ea typeface="Cambria Math" panose="02040503050406030204" pitchFamily="18" charset="0"/>
                                  </a:rPr>
                                </m:ctrlPr>
                              </m:sSubPr>
                              <m:e>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𝑚</m:t>
                                </m:r>
                              </m:sub>
                            </m:sSub>
                          </m:sup>
                        </m:sSup>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den>
                    </m:f>
                    <m:r>
                      <a:rPr lang="en-US" altLang="zh-CN" sz="2400" i="1" kern="100">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m:t>𝑀</m:t>
                    </m:r>
                  </m:oMath>
                </a14:m>
                <a:endParaRPr lang="en-US" altLang="zh-CN" sz="2400" i="1" kern="100" dirty="0">
                  <a:solidFill>
                    <a:srgbClr val="FF0000"/>
                  </a:solidFill>
                  <a:effectLst/>
                  <a:latin typeface="Cambria Math" panose="02040503050406030204" pitchFamily="18" charset="0"/>
                  <a:ea typeface="宋体" panose="02010600030101010101" pitchFamily="2" charset="-122"/>
                  <a:cs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942975" y="1350645"/>
                <a:ext cx="10302240" cy="989330"/>
              </a:xfrm>
              <a:prstGeom prst="rect">
                <a:avLst/>
              </a:prstGeom>
              <a:blipFill rotWithShape="1">
                <a:blip r:embed="rId1"/>
                <a:stretch>
                  <a:fillRect/>
                </a:stretch>
              </a:blipFill>
            </p:spPr>
            <p:txBody>
              <a:bodyPr/>
              <a:lstStyle/>
              <a:p>
                <a:r>
                  <a:rPr lang="zh-CN" altLang="en-US">
                    <a:noFill/>
                  </a:rPr>
                  <a:t> </a:t>
                </a:r>
              </a:p>
            </p:txBody>
          </p:sp>
        </mc:Fallback>
      </mc:AlternateContent>
      <p:sp>
        <p:nvSpPr>
          <p:cNvPr id="10" name="文本框 9"/>
          <p:cNvSpPr txBox="1"/>
          <p:nvPr/>
        </p:nvSpPr>
        <p:spPr>
          <a:xfrm>
            <a:off x="7204346" y="1880757"/>
            <a:ext cx="2274982" cy="369332"/>
          </a:xfrm>
          <a:prstGeom prst="rect">
            <a:avLst/>
          </a:prstGeom>
          <a:noFill/>
        </p:spPr>
        <p:txBody>
          <a:bodyPr wrap="none" rtlCol="0">
            <a:spAutoFit/>
          </a:bodyPr>
          <a:lstStyle/>
          <a:p>
            <a:r>
              <a:rPr lang="zh-CN" altLang="en-US" dirty="0"/>
              <a:t>（</a:t>
            </a:r>
            <a:r>
              <a:rPr lang="el-GR" altLang="zh-CN" dirty="0"/>
              <a:t> Θ</a:t>
            </a:r>
            <a:r>
              <a:rPr lang="zh-CN" altLang="en-US" dirty="0"/>
              <a:t>为偏移的相位）</a:t>
            </a:r>
            <a:endParaRPr lang="zh-CN" altLang="en-US" dirty="0"/>
          </a:p>
        </p:txBody>
      </p:sp>
      <p:grpSp>
        <p:nvGrpSpPr>
          <p:cNvPr id="37" name="组合 36"/>
          <p:cNvGrpSpPr/>
          <p:nvPr/>
        </p:nvGrpSpPr>
        <p:grpSpPr>
          <a:xfrm>
            <a:off x="256540" y="2779395"/>
            <a:ext cx="9191624" cy="1343569"/>
            <a:chOff x="257303" y="2779125"/>
            <a:chExt cx="8933405" cy="1140555"/>
          </a:xfrm>
        </p:grpSpPr>
        <mc:AlternateContent xmlns:mc="http://schemas.openxmlformats.org/markup-compatibility/2006">
          <mc:Choice xmlns:a14="http://schemas.microsoft.com/office/drawing/2010/main" Requires="a14">
            <p:sp>
              <p:nvSpPr>
                <p:cNvPr id="8" name="文本框 7"/>
                <p:cNvSpPr txBox="1"/>
                <p:nvPr/>
              </p:nvSpPr>
              <p:spPr>
                <a:xfrm>
                  <a:off x="257303" y="2909498"/>
                  <a:ext cx="7321080" cy="1010182"/>
                </a:xfrm>
                <a:prstGeom prst="rect">
                  <a:avLst/>
                </a:prstGeom>
                <a:noFill/>
              </p:spPr>
              <p:txBody>
                <a:bodyPr wrap="square">
                  <a:spAutoFit/>
                </a:bodyPr>
                <a:lstStyle/>
                <a:p>
                  <a:pPr marL="266700" indent="2133600" algn="just"/>
                  <a14:m>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rPr>
                        <m:t>𝑃𝑀</m:t>
                      </m:r>
                      <m:r>
                        <a:rPr lang="en-US" altLang="zh-CN" sz="2000" i="1" kern="100" smtClean="0">
                          <a:effectLst/>
                          <a:latin typeface="Cambria Math" panose="02040503050406030204" pitchFamily="18" charset="0"/>
                          <a:ea typeface="宋体" panose="02010600030101010101" pitchFamily="2" charset="-122"/>
                        </a:rPr>
                        <m:t>_</m:t>
                      </m:r>
                      <m:r>
                        <a:rPr lang="en-US" altLang="zh-CN" sz="2000" i="1" kern="100" smtClean="0">
                          <a:effectLst/>
                          <a:latin typeface="Cambria Math" panose="02040503050406030204" pitchFamily="18" charset="0"/>
                          <a:ea typeface="宋体" panose="02010600030101010101" pitchFamily="2" charset="-122"/>
                        </a:rPr>
                        <m:t>𝑝ℎ𝑎𝑠𝑒</m:t>
                      </m:r>
                      <m:r>
                        <a:rPr lang="en-US" altLang="zh-CN" sz="2000" i="1" kern="100" smtClean="0">
                          <a:effectLst/>
                          <a:latin typeface="Cambria Math" panose="02040503050406030204" pitchFamily="18" charset="0"/>
                          <a:ea typeface="宋体" panose="02010600030101010101" pitchFamily="2" charset="-122"/>
                        </a:rPr>
                        <m:t>  </m:t>
                      </m:r>
                      <m:r>
                        <m:rPr>
                          <m:aln/>
                        </m:rPr>
                        <a:rPr lang="en-US" altLang="zh-CN" sz="2000" i="1" kern="100">
                          <a:effectLst/>
                          <a:latin typeface="Cambria Math" panose="02040503050406030204" pitchFamily="18" charset="0"/>
                          <a:ea typeface="宋体" panose="02010600030101010101" pitchFamily="2" charset="-122"/>
                        </a:rPr>
                        <m:t>=</m:t>
                      </m:r>
                      <m:f>
                        <m:fPr>
                          <m:ctrlPr>
                            <a:rPr lang="zh-CN" altLang="zh-CN" sz="2000" i="1" kern="100">
                              <a:effectLst/>
                              <a:latin typeface="Cambria Math" panose="02040503050406030204" pitchFamily="18" charset="0"/>
                              <a:ea typeface="Cambria Math" panose="02040503050406030204" pitchFamily="18" charset="0"/>
                            </a:rPr>
                          </m:ctrlPr>
                        </m:fPr>
                        <m:num>
                          <m:r>
                            <a:rPr lang="zh-CN" altLang="zh-CN" sz="2000" i="1" kern="100">
                              <a:effectLst/>
                              <a:latin typeface="Cambria Math" panose="02040503050406030204" pitchFamily="18" charset="0"/>
                              <a:ea typeface="Cambria Math" panose="02040503050406030204" pitchFamily="18" charset="0"/>
                            </a:rPr>
                            <m:t>𝜃</m:t>
                          </m:r>
                        </m:num>
                        <m:den>
                          <m:sSup>
                            <m:sSupPr>
                              <m:ctrlPr>
                                <a:rPr lang="zh-CN" altLang="zh-CN" sz="2000" i="1" kern="100">
                                  <a:effectLst/>
                                  <a:latin typeface="Cambria Math" panose="02040503050406030204" pitchFamily="18" charset="0"/>
                                  <a:ea typeface="Cambria Math" panose="02040503050406030204" pitchFamily="18" charset="0"/>
                                </a:rPr>
                              </m:ctrlPr>
                            </m:sSupPr>
                            <m:e>
                              <m:r>
                                <a:rPr lang="zh-CN" altLang="zh-CN" sz="2000" i="1" kern="100">
                                  <a:effectLst/>
                                  <a:latin typeface="Cambria Math" panose="02040503050406030204" pitchFamily="18" charset="0"/>
                                  <a:ea typeface="Cambria Math" panose="02040503050406030204" pitchFamily="18" charset="0"/>
                                </a:rPr>
                                <m:t>2</m:t>
                              </m:r>
                            </m:e>
                            <m:sup>
                              <m:sSub>
                                <m:sSubPr>
                                  <m:ctrlPr>
                                    <a:rPr lang="zh-CN" altLang="zh-CN" sz="2000" i="1" kern="100">
                                      <a:effectLst/>
                                      <a:latin typeface="Cambria Math" panose="02040503050406030204" pitchFamily="18" charset="0"/>
                                      <a:ea typeface="Cambria Math" panose="02040503050406030204" pitchFamily="18" charset="0"/>
                                    </a:rPr>
                                  </m:ctrlPr>
                                </m:sSubPr>
                                <m:e>
                                  <m:r>
                                    <a:rPr lang="zh-CN" altLang="zh-CN" sz="2000" i="1" kern="100">
                                      <a:effectLst/>
                                      <a:latin typeface="Cambria Math" panose="02040503050406030204" pitchFamily="18" charset="0"/>
                                      <a:ea typeface="Cambria Math" panose="02040503050406030204" pitchFamily="18" charset="0"/>
                                    </a:rPr>
                                    <m:t>𝐷</m:t>
                                  </m:r>
                                </m:e>
                                <m:sub>
                                  <m:r>
                                    <a:rPr lang="zh-CN" altLang="zh-CN" sz="2000" i="1" kern="100">
                                      <a:effectLst/>
                                      <a:latin typeface="Cambria Math" panose="02040503050406030204" pitchFamily="18" charset="0"/>
                                      <a:ea typeface="Cambria Math" panose="02040503050406030204" pitchFamily="18" charset="0"/>
                                    </a:rPr>
                                    <m:t>𝑚</m:t>
                                  </m:r>
                                </m:sub>
                              </m:sSub>
                            </m:sup>
                          </m:sSup>
                          <m:r>
                            <a:rPr lang="zh-CN" altLang="zh-CN" sz="2000" i="1" kern="100">
                              <a:effectLst/>
                              <a:latin typeface="Cambria Math" panose="02040503050406030204" pitchFamily="18" charset="0"/>
                              <a:ea typeface="Cambria Math" panose="02040503050406030204" pitchFamily="18" charset="0"/>
                            </a:rPr>
                            <m:t>−</m:t>
                          </m:r>
                          <m:r>
                            <a:rPr lang="zh-CN" altLang="zh-CN" sz="2000" i="1" kern="100">
                              <a:effectLst/>
                              <a:latin typeface="Cambria Math" panose="02040503050406030204" pitchFamily="18" charset="0"/>
                              <a:ea typeface="Cambria Math" panose="02040503050406030204" pitchFamily="18" charset="0"/>
                            </a:rPr>
                            <m:t>1</m:t>
                          </m:r>
                        </m:den>
                      </m:f>
                      <m:r>
                        <a:rPr lang="zh-CN" altLang="zh-CN" sz="2000" i="1" kern="100">
                          <a:effectLst/>
                          <a:latin typeface="Cambria Math" panose="02040503050406030204" pitchFamily="18" charset="0"/>
                          <a:ea typeface="Cambria Math" panose="02040503050406030204" pitchFamily="18" charset="0"/>
                        </a:rPr>
                        <m:t>×</m:t>
                      </m:r>
                      <m:f>
                        <m:fPr>
                          <m:ctrlPr>
                            <a:rPr lang="zh-CN" altLang="zh-CN" sz="2000" i="1" kern="100">
                              <a:effectLst/>
                              <a:latin typeface="Cambria Math" panose="02040503050406030204" pitchFamily="18" charset="0"/>
                              <a:ea typeface="Cambria Math" panose="02040503050406030204" pitchFamily="18" charset="0"/>
                            </a:rPr>
                          </m:ctrlPr>
                        </m:fPr>
                        <m:num>
                          <m:sSup>
                            <m:sSupPr>
                              <m:ctrlPr>
                                <a:rPr lang="zh-CN" altLang="zh-CN" sz="2000" i="1" kern="100">
                                  <a:effectLst/>
                                  <a:latin typeface="Cambria Math" panose="02040503050406030204" pitchFamily="18" charset="0"/>
                                  <a:ea typeface="Cambria Math" panose="02040503050406030204" pitchFamily="18" charset="0"/>
                                </a:rPr>
                              </m:ctrlPr>
                            </m:sSupPr>
                            <m:e>
                              <m:r>
                                <a:rPr lang="zh-CN" altLang="zh-CN" sz="2000" i="1" kern="100">
                                  <a:effectLst/>
                                  <a:latin typeface="Cambria Math" panose="02040503050406030204" pitchFamily="18" charset="0"/>
                                  <a:ea typeface="Cambria Math" panose="02040503050406030204" pitchFamily="18" charset="0"/>
                                </a:rPr>
                                <m:t>2</m:t>
                              </m:r>
                            </m:e>
                            <m:sup>
                              <m:r>
                                <a:rPr lang="zh-CN" altLang="zh-CN" sz="2000" i="1" kern="100">
                                  <a:effectLst/>
                                  <a:latin typeface="Cambria Math" panose="02040503050406030204" pitchFamily="18" charset="0"/>
                                  <a:ea typeface="Cambria Math" panose="02040503050406030204" pitchFamily="18" charset="0"/>
                                </a:rPr>
                                <m:t>𝐷</m:t>
                              </m:r>
                            </m:sup>
                          </m:sSup>
                        </m:num>
                        <m:den>
                          <m:r>
                            <a:rPr lang="zh-CN" altLang="zh-CN" sz="2000" i="1" kern="100">
                              <a:effectLst/>
                              <a:latin typeface="Cambria Math" panose="02040503050406030204" pitchFamily="18" charset="0"/>
                              <a:ea typeface="Cambria Math" panose="02040503050406030204" pitchFamily="18" charset="0"/>
                            </a:rPr>
                            <m:t>360</m:t>
                          </m:r>
                        </m:den>
                      </m:f>
                      <m:r>
                        <a:rPr lang="zh-CN" altLang="zh-CN" sz="2000" i="1" kern="100">
                          <a:effectLst/>
                          <a:latin typeface="Cambria Math" panose="02040503050406030204" pitchFamily="18" charset="0"/>
                          <a:ea typeface="Cambria Math" panose="02040503050406030204" pitchFamily="18" charset="0"/>
                        </a:rPr>
                        <m:t>𝑀</m:t>
                      </m:r>
                    </m:oMath>
                  </a14:m>
                  <a:r>
                    <a:rPr lang="zh-CN" altLang="zh-CN" sz="2000" i="1" kern="100">
                      <a:effectLst/>
                      <a:latin typeface="Cambria Math" panose="02040503050406030204" pitchFamily="18" charset="0"/>
                      <a:ea typeface="Cambria Math" panose="02040503050406030204" pitchFamily="18" charset="0"/>
                    </a:rPr>
                    <a:t>  </a:t>
                  </a:r>
                  <a:endParaRPr lang="zh-CN" altLang="zh-CN" sz="2000" kern="100" dirty="0">
                    <a:effectLst/>
                    <a:latin typeface="Times New Roman" panose="02020603050405020304" pitchFamily="18" charset="0"/>
                    <a:ea typeface="宋体" panose="02010600030101010101" pitchFamily="2" charset="-122"/>
                  </a:endParaRPr>
                </a:p>
                <a:p>
                  <a:r>
                    <a:rPr lang="en-US" altLang="zh-CN" sz="2000" kern="100" dirty="0">
                      <a:effectLst/>
                      <a:ea typeface="宋体" panose="02010600030101010101" pitchFamily="2" charset="-122"/>
                      <a:cs typeface="Times New Roman" panose="02020603050405020304" pitchFamily="18" charset="0"/>
                    </a:rPr>
                    <a:t>                                                    </a:t>
                  </a:r>
                  <a:endParaRPr lang="en-US" altLang="zh-CN" sz="2000" kern="100" dirty="0">
                    <a:effectLst/>
                    <a:ea typeface="宋体" panose="02010600030101010101" pitchFamily="2" charset="-122"/>
                    <a:cs typeface="Times New Roman" panose="02020603050405020304" pitchFamily="18" charset="0"/>
                  </a:endParaRPr>
                </a:p>
                <a:p>
                  <a:r>
                    <a:rPr lang="en-US" altLang="zh-CN" sz="2000"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𝑃𝑀</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𝑝ℎ𝑎𝑠𝑒</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𝑀</m:t>
                      </m:r>
                    </m:oMath>
                  </a14:m>
                  <a:r>
                    <a:rPr lang="en-US" altLang="zh-CN" sz="2000" kern="100" dirty="0">
                      <a:effectLst/>
                      <a:latin typeface="Times New Roman" panose="02020603050405020304" pitchFamily="18" charset="0"/>
                      <a:ea typeface="宋体" panose="02010600030101010101" pitchFamily="2" charset="-122"/>
                    </a:rPr>
                    <a:t> </a:t>
                  </a:r>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257303" y="2909498"/>
                  <a:ext cx="7321080" cy="1010182"/>
                </a:xfrm>
                <a:prstGeom prst="rect">
                  <a:avLst/>
                </a:prstGeom>
                <a:blipFill rotWithShape="1">
                  <a:blip r:embed="rId2"/>
                </a:blipFill>
              </p:spPr>
              <p:txBody>
                <a:bodyPr/>
                <a:lstStyle/>
                <a:p>
                  <a:r>
                    <a:rPr lang="zh-CN" altLang="en-US">
                      <a:noFill/>
                    </a:rPr>
                    <a:t> </a:t>
                  </a:r>
                </a:p>
              </p:txBody>
            </p:sp>
          </mc:Fallback>
        </mc:AlternateContent>
        <p:grpSp>
          <p:nvGrpSpPr>
            <p:cNvPr id="9" name="组合 8"/>
            <p:cNvGrpSpPr/>
            <p:nvPr/>
          </p:nvGrpSpPr>
          <p:grpSpPr>
            <a:xfrm>
              <a:off x="875086" y="2779125"/>
              <a:ext cx="1762126" cy="589464"/>
              <a:chOff x="1017961" y="2309515"/>
              <a:chExt cx="1762126" cy="589464"/>
            </a:xfrm>
          </p:grpSpPr>
          <p:sp>
            <p:nvSpPr>
              <p:cNvPr id="5" name="箭头: 右 4"/>
              <p:cNvSpPr/>
              <p:nvPr/>
            </p:nvSpPr>
            <p:spPr>
              <a:xfrm>
                <a:off x="1017961" y="2622248"/>
                <a:ext cx="1762126" cy="2767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70622" y="2309515"/>
                <a:ext cx="992579" cy="312650"/>
              </a:xfrm>
              <a:prstGeom prst="rect">
                <a:avLst/>
              </a:prstGeom>
              <a:noFill/>
            </p:spPr>
            <p:txBody>
              <a:bodyPr wrap="square" rtlCol="0">
                <a:spAutoFit/>
              </a:bodyPr>
              <a:lstStyle/>
              <a:p>
                <a:r>
                  <a:rPr lang="en-US" altLang="zh-CN" dirty="0"/>
                  <a:t>PM</a:t>
                </a:r>
                <a:r>
                  <a:rPr lang="zh-CN" altLang="en-US" dirty="0"/>
                  <a:t>调制</a:t>
                </a:r>
                <a:endParaRPr lang="zh-CN" altLang="en-US" dirty="0"/>
              </a:p>
            </p:txBody>
          </p:sp>
        </p:grpSp>
        <p:sp>
          <p:nvSpPr>
            <p:cNvPr id="19" name="文本框 18"/>
            <p:cNvSpPr txBox="1"/>
            <p:nvPr/>
          </p:nvSpPr>
          <p:spPr>
            <a:xfrm>
              <a:off x="6684894" y="3086695"/>
              <a:ext cx="2505814" cy="312650"/>
            </a:xfrm>
            <a:prstGeom prst="rect">
              <a:avLst/>
            </a:prstGeom>
            <a:noFill/>
          </p:spPr>
          <p:txBody>
            <a:bodyPr wrap="square" rtlCol="0">
              <a:spAutoFit/>
            </a:bodyPr>
            <a:lstStyle/>
            <a:p>
              <a:r>
                <a:rPr lang="zh-CN" altLang="en-US" dirty="0"/>
                <a:t>（</a:t>
              </a:r>
              <a:r>
                <a:rPr lang="el-GR" altLang="zh-CN" dirty="0"/>
                <a:t> Θ</a:t>
              </a:r>
              <a:r>
                <a:rPr lang="zh-CN" altLang="en-US" dirty="0"/>
                <a:t>为最大相位偏移）</a:t>
              </a:r>
              <a:endParaRPr lang="zh-CN" altLang="en-US" dirty="0"/>
            </a:p>
          </p:txBody>
        </p:sp>
      </p:grpSp>
      <p:grpSp>
        <p:nvGrpSpPr>
          <p:cNvPr id="36" name="组合 35"/>
          <p:cNvGrpSpPr/>
          <p:nvPr/>
        </p:nvGrpSpPr>
        <p:grpSpPr>
          <a:xfrm>
            <a:off x="289560" y="4898390"/>
            <a:ext cx="8654415" cy="1082675"/>
            <a:chOff x="289395" y="4109622"/>
            <a:chExt cx="8531525" cy="1082675"/>
          </a:xfrm>
        </p:grpSpPr>
        <mc:AlternateContent xmlns:mc="http://schemas.openxmlformats.org/markup-compatibility/2006">
          <mc:Choice xmlns:a14="http://schemas.microsoft.com/office/drawing/2010/main" Requires="a14">
            <p:sp>
              <p:nvSpPr>
                <p:cNvPr id="14" name="文本框 13"/>
                <p:cNvSpPr txBox="1"/>
                <p:nvPr/>
              </p:nvSpPr>
              <p:spPr>
                <a:xfrm>
                  <a:off x="289395" y="4177567"/>
                  <a:ext cx="7394113" cy="1014730"/>
                </a:xfrm>
                <a:prstGeom prst="rect">
                  <a:avLst/>
                </a:prstGeom>
                <a:noFill/>
              </p:spPr>
              <p:txBody>
                <a:bodyPr wrap="square">
                  <a:spAutoFit/>
                </a:bodyPr>
                <a:lstStyle/>
                <a:p>
                  <a:pPr marL="266700" indent="2133600" algn="just"/>
                  <a:endParaRPr lang="en-US" altLang="zh-CN" sz="2000" i="1" kern="100" dirty="0">
                    <a:effectLst/>
                    <a:latin typeface="Cambria Math" panose="02040503050406030204" pitchFamily="18" charset="0"/>
                    <a:ea typeface="宋体" panose="02010600030101010101" pitchFamily="2" charset="-122"/>
                  </a:endParaRPr>
                </a:p>
                <a:p>
                  <a:pPr marL="266700" indent="2133600" algn="just"/>
                  <a:r>
                    <a:rPr lang="en-US" altLang="zh-CN" sz="2000" kern="100" dirty="0">
                      <a:effectLst/>
                      <a:ea typeface="宋体" panose="02010600030101010101" pitchFamily="2" charset="-122"/>
                      <a:cs typeface="Times New Roman" panose="02020603050405020304" pitchFamily="18" charset="0"/>
                    </a:rPr>
                    <a:t>               </a:t>
                  </a:r>
                  <a:endParaRPr lang="en-US" altLang="zh-CN" sz="2000" kern="100" dirty="0">
                    <a:effectLst/>
                    <a:ea typeface="宋体" panose="02010600030101010101" pitchFamily="2" charset="-122"/>
                    <a:cs typeface="Times New Roman" panose="02020603050405020304" pitchFamily="18" charset="0"/>
                  </a:endParaRPr>
                </a:p>
                <a:p>
                  <a:pPr marL="266700" indent="2133600" algn="just"/>
                  <a:r>
                    <a:rPr lang="en-US" altLang="zh-CN" sz="2000"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𝑃𝑆𝐾</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𝑝ℎ𝑎𝑠𝑒</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𝑀</m:t>
                      </m:r>
                    </m:oMath>
                  </a14:m>
                  <a:endParaRPr lang="zh-CN" altLang="en-US" sz="2000" dirty="0"/>
                </a:p>
              </p:txBody>
            </p:sp>
          </mc:Choice>
          <mc:Fallback>
            <p:sp>
              <p:nvSpPr>
                <p:cNvPr id="14" name="文本框 13"/>
                <p:cNvSpPr txBox="1">
                  <a:spLocks noRot="1" noChangeAspect="1" noMove="1" noResize="1" noEditPoints="1" noAdjustHandles="1" noChangeArrowheads="1" noChangeShapeType="1" noTextEdit="1"/>
                </p:cNvSpPr>
                <p:nvPr/>
              </p:nvSpPr>
              <p:spPr>
                <a:xfrm>
                  <a:off x="289395" y="4177567"/>
                  <a:ext cx="7394113" cy="1014730"/>
                </a:xfrm>
                <a:prstGeom prst="rect">
                  <a:avLst/>
                </a:prstGeom>
                <a:blipFill rotWithShape="1">
                  <a:blip r:embed="rId3"/>
                </a:blipFill>
              </p:spPr>
              <p:txBody>
                <a:bodyPr/>
                <a:lstStyle/>
                <a:p>
                  <a:r>
                    <a:rPr lang="zh-CN" altLang="en-US">
                      <a:noFill/>
                    </a:rPr>
                    <a:t> </a:t>
                  </a:r>
                </a:p>
              </p:txBody>
            </p:sp>
          </mc:Fallback>
        </mc:AlternateContent>
        <p:grpSp>
          <p:nvGrpSpPr>
            <p:cNvPr id="16" name="组合 15"/>
            <p:cNvGrpSpPr/>
            <p:nvPr/>
          </p:nvGrpSpPr>
          <p:grpSpPr>
            <a:xfrm>
              <a:off x="942974" y="4109622"/>
              <a:ext cx="1762126" cy="577066"/>
              <a:chOff x="1085849" y="2309515"/>
              <a:chExt cx="1762126" cy="577066"/>
            </a:xfrm>
          </p:grpSpPr>
          <p:sp>
            <p:nvSpPr>
              <p:cNvPr id="17" name="箭头: 右 16"/>
              <p:cNvSpPr/>
              <p:nvPr/>
            </p:nvSpPr>
            <p:spPr>
              <a:xfrm>
                <a:off x="1085849" y="2609850"/>
                <a:ext cx="1762126" cy="2767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70622" y="2309515"/>
                <a:ext cx="1107996" cy="368300"/>
              </a:xfrm>
              <a:prstGeom prst="rect">
                <a:avLst/>
              </a:prstGeom>
              <a:noFill/>
            </p:spPr>
            <p:txBody>
              <a:bodyPr wrap="square" rtlCol="0">
                <a:spAutoFit/>
              </a:bodyPr>
              <a:lstStyle/>
              <a:p>
                <a:r>
                  <a:rPr lang="en-US" altLang="zh-CN" dirty="0"/>
                  <a:t>PSK</a:t>
                </a:r>
                <a:r>
                  <a:rPr lang="zh-CN" altLang="en-US" dirty="0"/>
                  <a:t>调制</a:t>
                </a:r>
                <a:endParaRPr lang="zh-CN" altLang="en-US" dirty="0"/>
              </a:p>
            </p:txBody>
          </p:sp>
        </p:grpSp>
        <p:sp>
          <p:nvSpPr>
            <p:cNvPr id="20" name="文本框 19"/>
            <p:cNvSpPr txBox="1"/>
            <p:nvPr/>
          </p:nvSpPr>
          <p:spPr>
            <a:xfrm>
              <a:off x="6776771" y="4249356"/>
              <a:ext cx="2044149" cy="368300"/>
            </a:xfrm>
            <a:prstGeom prst="rect">
              <a:avLst/>
            </a:prstGeom>
            <a:noFill/>
          </p:spPr>
          <p:txBody>
            <a:bodyPr wrap="square" rtlCol="0">
              <a:spAutoFit/>
            </a:bodyPr>
            <a:lstStyle/>
            <a:p>
              <a:r>
                <a:rPr lang="zh-CN" altLang="en-US" dirty="0"/>
                <a:t>（</a:t>
              </a:r>
              <a:r>
                <a:rPr lang="el-GR" altLang="zh-CN" dirty="0"/>
                <a:t> Θ</a:t>
              </a:r>
              <a:r>
                <a:rPr lang="zh-CN" altLang="en-US" dirty="0"/>
                <a:t>为相位偏移）</a:t>
              </a:r>
              <a:endParaRPr lang="zh-CN" altLang="en-US" dirty="0"/>
            </a:p>
          </p:txBody>
        </p:sp>
      </p:grpSp>
      <p:grpSp>
        <p:nvGrpSpPr>
          <p:cNvPr id="35" name="组合 34"/>
          <p:cNvGrpSpPr/>
          <p:nvPr/>
        </p:nvGrpSpPr>
        <p:grpSpPr>
          <a:xfrm>
            <a:off x="2714780" y="3057481"/>
            <a:ext cx="8945880" cy="1908854"/>
            <a:chOff x="4223346" y="3435923"/>
            <a:chExt cx="7428662" cy="1908854"/>
          </a:xfrm>
        </p:grpSpPr>
        <p:cxnSp>
          <p:nvCxnSpPr>
            <p:cNvPr id="22" name="直接箭头连接符 21"/>
            <p:cNvCxnSpPr>
              <a:endCxn id="31" idx="1"/>
            </p:cNvCxnSpPr>
            <p:nvPr/>
          </p:nvCxnSpPr>
          <p:spPr>
            <a:xfrm>
              <a:off x="5199257" y="3934442"/>
              <a:ext cx="4676661" cy="3721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0"/>
            </p:cNvCxnSpPr>
            <p:nvPr/>
          </p:nvCxnSpPr>
          <p:spPr>
            <a:xfrm flipV="1">
              <a:off x="5323700" y="4378307"/>
              <a:ext cx="4536398" cy="9664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223346" y="3435923"/>
              <a:ext cx="1086693" cy="335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876047" y="3983928"/>
              <a:ext cx="1775961" cy="645160"/>
            </a:xfrm>
            <a:prstGeom prst="rect">
              <a:avLst/>
            </a:prstGeom>
            <a:noFill/>
            <a:ln>
              <a:solidFill>
                <a:schemeClr val="accent1"/>
              </a:solidFill>
            </a:ln>
          </p:spPr>
          <p:txBody>
            <a:bodyPr wrap="square" rtlCol="0">
              <a:spAutoFit/>
            </a:bodyPr>
            <a:lstStyle/>
            <a:p>
              <a:r>
                <a:rPr lang="zh-CN" altLang="en-US" dirty="0"/>
                <a:t>主</a:t>
              </a:r>
              <a:r>
                <a:rPr lang="en-US" altLang="zh-CN" dirty="0"/>
                <a:t>DDS</a:t>
              </a:r>
              <a:r>
                <a:rPr lang="zh-CN" altLang="en-US" dirty="0"/>
                <a:t>的相位控制字输入</a:t>
              </a:r>
              <a:endParaRPr lang="zh-CN" altLang="en-US" dirty="0"/>
            </a:p>
          </p:txBody>
        </p:sp>
      </p:grpSp>
      <p:sp>
        <p:nvSpPr>
          <p:cNvPr id="3" name="文本框 2"/>
          <p:cNvSpPr txBox="1"/>
          <p:nvPr/>
        </p:nvSpPr>
        <p:spPr>
          <a:xfrm>
            <a:off x="2791460" y="5120640"/>
            <a:ext cx="1390650" cy="398780"/>
          </a:xfrm>
          <a:prstGeom prst="rect">
            <a:avLst/>
          </a:prstGeom>
          <a:noFill/>
          <a:ln>
            <a:solidFill>
              <a:srgbClr val="FF0000"/>
            </a:solidFill>
          </a:ln>
        </p:spPr>
        <p:txBody>
          <a:bodyPr wrap="square" rtlCol="0">
            <a:spAutoFit/>
          </a:bodyPr>
          <a:p>
            <a:r>
              <a:rPr lang="en-US" altLang="zh-CN" sz="2000" i="1" kern="100" smtClean="0">
                <a:effectLst/>
                <a:latin typeface="Cambria Math" panose="02040503050406030204" pitchFamily="18" charset="0"/>
                <a:ea typeface="宋体" panose="02010600030101010101" pitchFamily="2" charset="-122"/>
              </a:rPr>
              <a:t>PSK_phase</a:t>
            </a:r>
            <a:endParaRPr lang="en-US" altLang="zh-CN" sz="2000" i="1" kern="100" smtClean="0">
              <a:effectLst/>
              <a:latin typeface="Cambria Math" panose="020405030504060302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 name="文本框 3"/>
              <p:cNvSpPr txBox="1"/>
              <p:nvPr/>
            </p:nvSpPr>
            <p:spPr>
              <a:xfrm>
                <a:off x="4233545" y="4898390"/>
                <a:ext cx="2228215" cy="64452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m:rPr>
                          <m:aln/>
                        </m:rPr>
                        <a:rPr lang="en-US" altLang="zh-CN" i="1" kern="100">
                          <a:effectLst/>
                          <a:latin typeface="Cambria Math" panose="02040503050406030204" pitchFamily="18" charset="0"/>
                          <a:ea typeface="宋体" panose="02010600030101010101" pitchFamily="2" charset="-122"/>
                        </a:rPr>
                        <m:t>=</m:t>
                      </m:r>
                      <m:f>
                        <m:fPr>
                          <m:ctrlPr>
                            <a:rPr lang="zh-CN" altLang="zh-CN" i="1" kern="100">
                              <a:effectLst/>
                              <a:latin typeface="Cambria Math" panose="02040503050406030204" pitchFamily="18" charset="0"/>
                              <a:ea typeface="Cambria Math" panose="02040503050406030204" pitchFamily="18" charset="0"/>
                            </a:rPr>
                          </m:ctrlPr>
                        </m:fPr>
                        <m:num>
                          <m:r>
                            <a:rPr lang="en-US" altLang="zh-CN" i="1" kern="100">
                              <a:effectLst/>
                              <a:latin typeface="Cambria Math" panose="02040503050406030204" pitchFamily="18" charset="0"/>
                              <a:ea typeface="宋体" panose="02010600030101010101" pitchFamily="2" charset="-122"/>
                            </a:rPr>
                            <m:t>𝜃</m:t>
                          </m:r>
                        </m:num>
                        <m:den>
                          <m:sSup>
                            <m:sSupPr>
                              <m:ctrlPr>
                                <a:rPr lang="zh-CN" altLang="zh-CN" i="1" kern="100">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rPr>
                                <m:t>2</m:t>
                              </m:r>
                            </m:e>
                            <m:sup>
                              <m:sSub>
                                <m:sSubPr>
                                  <m:ctrlPr>
                                    <a:rPr lang="zh-CN" altLang="zh-CN" i="1" kern="100">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𝐷</m:t>
                                  </m:r>
                                </m:e>
                                <m:sub>
                                  <m:r>
                                    <a:rPr lang="en-US" altLang="zh-CN" i="1" kern="100">
                                      <a:effectLst/>
                                      <a:latin typeface="Cambria Math" panose="02040503050406030204" pitchFamily="18" charset="0"/>
                                      <a:ea typeface="宋体" panose="02010600030101010101" pitchFamily="2" charset="-122"/>
                                    </a:rPr>
                                    <m:t>𝑚</m:t>
                                  </m:r>
                                </m:sub>
                              </m:sSub>
                            </m:sup>
                          </m:sSup>
                          <m:r>
                            <a:rPr lang="en-US" altLang="zh-CN" i="1" kern="100">
                              <a:effectLst/>
                              <a:latin typeface="Cambria Math" panose="02040503050406030204" pitchFamily="18" charset="0"/>
                              <a:ea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rPr>
                            <m:t>1</m:t>
                          </m:r>
                        </m:den>
                      </m:f>
                      <m:r>
                        <a:rPr lang="en-US" altLang="zh-CN" i="1" kern="100">
                          <a:effectLst/>
                          <a:latin typeface="Cambria Math" panose="02040503050406030204" pitchFamily="18" charset="0"/>
                          <a:ea typeface="宋体" panose="02010600030101010101" pitchFamily="2" charset="-122"/>
                        </a:rPr>
                        <m:t>×</m:t>
                      </m:r>
                      <m:f>
                        <m:fPr>
                          <m:ctrlPr>
                            <a:rPr lang="zh-CN" altLang="zh-CN" i="1" kern="100">
                              <a:effectLst/>
                              <a:latin typeface="Cambria Math" panose="02040503050406030204" pitchFamily="18" charset="0"/>
                              <a:ea typeface="Cambria Math" panose="02040503050406030204" pitchFamily="18" charset="0"/>
                            </a:rPr>
                          </m:ctrlPr>
                        </m:fPr>
                        <m:num>
                          <m:sSup>
                            <m:sSupPr>
                              <m:ctrlPr>
                                <a:rPr lang="zh-CN" altLang="zh-CN" i="1" kern="100">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rPr>
                                <m:t>2</m:t>
                              </m:r>
                            </m:e>
                            <m:sup>
                              <m:r>
                                <a:rPr lang="en-US" altLang="zh-CN" i="1" kern="100">
                                  <a:effectLst/>
                                  <a:latin typeface="Cambria Math" panose="02040503050406030204" pitchFamily="18" charset="0"/>
                                  <a:ea typeface="宋体" panose="02010600030101010101" pitchFamily="2" charset="-122"/>
                                </a:rPr>
                                <m:t>𝐷</m:t>
                              </m:r>
                            </m:sup>
                          </m:sSup>
                        </m:num>
                        <m:den>
                          <m:r>
                            <a:rPr lang="en-US" altLang="zh-CN" i="1" kern="100">
                              <a:effectLst/>
                              <a:latin typeface="Cambria Math" panose="02040503050406030204" pitchFamily="18" charset="0"/>
                              <a:ea typeface="宋体" panose="02010600030101010101" pitchFamily="2" charset="-122"/>
                            </a:rPr>
                            <m:t>360</m:t>
                          </m:r>
                        </m:den>
                      </m:f>
                      <m:r>
                        <a:rPr lang="en-US" altLang="zh-CN" i="1" kern="100">
                          <a:effectLst/>
                          <a:latin typeface="Cambria Math" panose="02040503050406030204" pitchFamily="18" charset="0"/>
                          <a:ea typeface="宋体" panose="02010600030101010101" pitchFamily="2" charset="-122"/>
                        </a:rPr>
                        <m:t>𝑀</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4233545" y="4898390"/>
                <a:ext cx="2228215" cy="644525"/>
              </a:xfrm>
              <a:prstGeom prst="rect">
                <a:avLst/>
              </a:prstGeom>
              <a:blipFill rotWithShape="1">
                <a:blip r:embed="rId4"/>
                <a:stretch>
                  <a:fillRect/>
                </a:stretch>
              </a:blipFill>
            </p:spPr>
            <p:txBody>
              <a:bodyPr/>
              <a:lstStyle/>
              <a:p>
                <a:r>
                  <a:rPr lang="zh-CN" altLang="en-US">
                    <a:noFill/>
                  </a:rPr>
                  <a:t> </a:t>
                </a:r>
              </a:p>
            </p:txBody>
          </p:sp>
        </mc:Fallback>
      </mc:AlternateContent>
    </p:spTree>
    <p:custDataLst>
      <p:tags r:id="rId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zh-CN" altLang="en-US" dirty="0">
                <a:highlight>
                  <a:srgbClr val="FFFF00"/>
                </a:highlight>
              </a:rPr>
              <a:t>（</a:t>
            </a:r>
            <a:r>
              <a:rPr lang="en-US" altLang="zh-CN" dirty="0">
                <a:highlight>
                  <a:srgbClr val="FFFF00"/>
                </a:highlight>
              </a:rPr>
              <a:t>2ASK</a:t>
            </a:r>
            <a:r>
              <a:rPr lang="zh-CN" altLang="en-US" dirty="0"/>
              <a:t>）</a:t>
            </a:r>
            <a:endParaRPr lang="zh-CN" altLang="en-US" dirty="0"/>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622675" y="3429000"/>
          <a:ext cx="3812295" cy="2332356"/>
        </p:xfrm>
        <a:graphic>
          <a:graphicData uri="http://schemas.openxmlformats.org/presentationml/2006/ole">
            <mc:AlternateContent xmlns:mc="http://schemas.openxmlformats.org/markup-compatibility/2006">
              <mc:Choice xmlns:v="urn:schemas-microsoft-com:vml" Requires="v">
                <p:oleObj spid="_x0000_s11266" name="Visio" r:id="rId1" imgW="1416685" imgH="869315" progId="Visio.Drawing.15">
                  <p:embed/>
                </p:oleObj>
              </mc:Choice>
              <mc:Fallback>
                <p:oleObj name="Visio" r:id="rId1" imgW="1416685" imgH="869315" progId="Visio.Drawing.15">
                  <p:embed/>
                  <p:pic>
                    <p:nvPicPr>
                      <p:cNvPr id="0" name="图片 11265"/>
                      <p:cNvPicPr/>
                      <p:nvPr/>
                    </p:nvPicPr>
                    <p:blipFill>
                      <a:blip r:embed="rId2"/>
                      <a:stretch>
                        <a:fillRect/>
                      </a:stretch>
                    </p:blipFill>
                    <p:spPr>
                      <a:xfrm>
                        <a:off x="3622675" y="3429000"/>
                        <a:ext cx="3812295" cy="2332356"/>
                      </a:xfrm>
                      <a:prstGeom prst="rect">
                        <a:avLst/>
                      </a:prstGeom>
                    </p:spPr>
                  </p:pic>
                </p:oleObj>
              </mc:Fallback>
            </mc:AlternateContent>
          </a:graphicData>
        </a:graphic>
      </p:graphicFrame>
      <p:sp>
        <p:nvSpPr>
          <p:cNvPr id="8" name="文本框 7"/>
          <p:cNvSpPr txBox="1"/>
          <p:nvPr/>
        </p:nvSpPr>
        <p:spPr>
          <a:xfrm>
            <a:off x="670560" y="1287780"/>
            <a:ext cx="10850245" cy="1938020"/>
          </a:xfrm>
          <a:prstGeom prst="rect">
            <a:avLst/>
          </a:prstGeom>
          <a:noFill/>
        </p:spPr>
        <p:txBody>
          <a:bodyPr wrap="square">
            <a:spAutoFit/>
          </a:bodyPr>
          <a:lstStyle/>
          <a:p>
            <a:pPr indent="266700">
              <a:lnSpc>
                <a:spcPct val="120000"/>
              </a:lnSpc>
            </a:pPr>
            <a:r>
              <a:rPr lang="en-US" altLang="zh-CN" sz="2000" dirty="0"/>
              <a:t>    </a:t>
            </a:r>
            <a:r>
              <a:rPr lang="zh-CN" altLang="en-US" sz="2000" dirty="0">
                <a:latin typeface="楷体" panose="02010609060101010101" charset="-122"/>
                <a:ea typeface="楷体" panose="02010609060101010101" charset="-122"/>
                <a:cs typeface="楷体" panose="02010609060101010101" charset="-122"/>
              </a:rPr>
              <a:t>用2选1多路开关去实现2ASK调制。</a:t>
            </a:r>
            <a:endParaRPr lang="zh-CN" altLang="en-US" sz="2000" dirty="0">
              <a:latin typeface="楷体" panose="02010609060101010101" charset="-122"/>
              <a:ea typeface="楷体" panose="02010609060101010101" charset="-122"/>
              <a:cs typeface="楷体" panose="02010609060101010101" charset="-122"/>
            </a:endParaRPr>
          </a:p>
          <a:p>
            <a:pPr indent="266700">
              <a:lnSpc>
                <a:spcPct val="120000"/>
              </a:lnSpc>
            </a:pPr>
            <a:r>
              <a:rPr lang="zh-CN" altLang="en-US" sz="2000" dirty="0">
                <a:latin typeface="楷体" panose="02010609060101010101" charset="-122"/>
                <a:ea typeface="楷体" panose="02010609060101010101" charset="-122"/>
                <a:cs typeface="楷体" panose="02010609060101010101" charset="-122"/>
              </a:rPr>
              <a:t>  在实现2ASK时，采用的是内部调制源，而该内部调制源就是由低速DDS产生的方波信号。</a:t>
            </a:r>
            <a:endParaRPr lang="zh-CN" altLang="en-US" sz="2000" dirty="0">
              <a:latin typeface="楷体" panose="02010609060101010101" charset="-122"/>
              <a:ea typeface="楷体" panose="02010609060101010101" charset="-122"/>
              <a:cs typeface="楷体" panose="02010609060101010101" charset="-122"/>
            </a:endParaRPr>
          </a:p>
          <a:p>
            <a:pPr indent="266700">
              <a:lnSpc>
                <a:spcPct val="120000"/>
              </a:lnSpc>
            </a:pPr>
            <a:r>
              <a:rPr lang="zh-CN" altLang="en-US" sz="2000" dirty="0">
                <a:latin typeface="楷体" panose="02010609060101010101" charset="-122"/>
                <a:ea typeface="楷体" panose="02010609060101010101" charset="-122"/>
                <a:cs typeface="楷体" panose="02010609060101010101" charset="-122"/>
              </a:rPr>
              <a:t>  方波信号只有两种状态，即量化后的值只取0和255，当sel=255时，多路开关输出载波本身的幅度值，当sel=0时，多路开关输出为0，但由于载波信号是无符号数，且载波信号数据位宽为8位，所以此时实际的输出值为127。</a:t>
            </a:r>
            <a:endParaRPr lang="zh-CN" altLang="en-US" sz="2000" dirty="0">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zh-CN" altLang="en-US" dirty="0">
                <a:highlight>
                  <a:srgbClr val="FFFF00"/>
                </a:highlight>
              </a:rPr>
              <a:t>滤波设计）</a:t>
            </a:r>
            <a:endParaRPr lang="zh-CN" altLang="en-US" dirty="0">
              <a:highlight>
                <a:srgbClr val="FFFF00"/>
              </a:highlight>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研究内容（上位机</a:t>
            </a:r>
            <a:r>
              <a:rPr lang="en-US" altLang="zh-CN" dirty="0"/>
              <a:t>UI</a:t>
            </a:r>
            <a:r>
              <a:rPr lang="zh-CN" altLang="en-US" dirty="0"/>
              <a:t>界面）</a:t>
            </a:r>
            <a:endParaRPr lang="zh-CN" alt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研究内容（上位机</a:t>
            </a:r>
            <a:r>
              <a:rPr lang="en-US" altLang="zh-CN" dirty="0"/>
              <a:t>UI</a:t>
            </a:r>
            <a:r>
              <a:rPr lang="zh-CN" altLang="en-US" dirty="0"/>
              <a:t>界面）</a:t>
            </a:r>
            <a:endParaRPr lang="zh-CN" alt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ṥḷîḑè"/>
        <p:cNvGrpSpPr/>
        <p:nvPr/>
      </p:nvGrpSpPr>
      <p:grpSpPr>
        <a:xfrm>
          <a:off x="0" y="0"/>
          <a:ext cx="0" cy="0"/>
          <a:chOff x="0" y="0"/>
          <a:chExt cx="0" cy="0"/>
        </a:xfrm>
      </p:grpSpPr>
      <p:sp>
        <p:nvSpPr>
          <p:cNvPr id="75" name="ï$ḻïḋê"/>
          <p:cNvSpPr txBox="1"/>
          <p:nvPr/>
        </p:nvSpPr>
        <p:spPr bwMode="auto">
          <a:xfrm>
            <a:off x="1362594" y="2064387"/>
            <a:ext cx="9259686" cy="2729147"/>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200000"/>
              </a:lnSpc>
              <a:buFont typeface="+mj-lt"/>
              <a:buAutoNum type="arabicPeriod"/>
            </a:pPr>
            <a:r>
              <a:rPr lang="zh-CN" altLang="en-US" sz="2800" b="0" dirty="0">
                <a:latin typeface="+mn-lt"/>
                <a:ea typeface="+mn-ea"/>
                <a:sym typeface="+mn-lt"/>
              </a:rPr>
              <a:t>绪论</a:t>
            </a:r>
            <a:endParaRPr lang="en-US" altLang="zh-CN"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研究内容</a:t>
            </a:r>
            <a:endParaRPr lang="en-US" altLang="zh-CN"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研究结</a:t>
            </a:r>
            <a:r>
              <a:rPr lang="zh-CN" altLang="en-US" sz="2800" b="0" dirty="0">
                <a:latin typeface="+mn-lt"/>
                <a:ea typeface="+mn-ea"/>
                <a:sym typeface="+mn-lt"/>
              </a:rPr>
              <a:t>果</a:t>
            </a:r>
            <a:endParaRPr lang="zh-CN" altLang="en-US" sz="2800" b="0" dirty="0">
              <a:latin typeface="+mn-lt"/>
              <a:ea typeface="+mn-ea"/>
              <a:sym typeface="+mn-lt"/>
            </a:endParaRPr>
          </a:p>
          <a:p>
            <a:pPr marL="342900" indent="-342900">
              <a:lnSpc>
                <a:spcPct val="200000"/>
              </a:lnSpc>
              <a:buFont typeface="+mj-lt"/>
              <a:buAutoNum type="arabicPeriod"/>
            </a:pPr>
            <a:r>
              <a:rPr lang="zh-CN" altLang="en-US" sz="2800" b="0" dirty="0">
                <a:latin typeface="+mn-lt"/>
                <a:ea typeface="+mn-ea"/>
                <a:sym typeface="+mn-lt"/>
              </a:rPr>
              <a:t>参考文献与</a:t>
            </a:r>
            <a:r>
              <a:rPr lang="zh-CN" altLang="en-US" sz="2800" b="0" dirty="0">
                <a:latin typeface="+mn-lt"/>
                <a:ea typeface="+mn-ea"/>
                <a:sym typeface="+mn-lt"/>
              </a:rPr>
              <a:t>总结</a:t>
            </a:r>
            <a:endParaRPr lang="zh-CN" altLang="en-US" sz="2800" b="0" dirty="0">
              <a:latin typeface="+mn-lt"/>
              <a:ea typeface="+mn-ea"/>
              <a:sym typeface="+mn-lt"/>
            </a:endParaRPr>
          </a:p>
        </p:txBody>
      </p:sp>
      <p:sp>
        <p:nvSpPr>
          <p:cNvPr id="76" name="is1ïḍe"/>
          <p:cNvSpPr/>
          <p:nvPr/>
        </p:nvSpPr>
        <p:spPr>
          <a:xfrm>
            <a:off x="1254163" y="942198"/>
            <a:ext cx="3940936" cy="672121"/>
          </a:xfrm>
          <a:prstGeom prst="rect">
            <a:avLst/>
          </a:prstGeom>
        </p:spPr>
        <p:txBody>
          <a:bodyPr wrap="square" lIns="91440" tIns="45720" rIns="91440" bIns="45720">
            <a:normAutofit/>
          </a:bodyPr>
          <a:lstStyle/>
          <a:p>
            <a:r>
              <a:rPr lang="zh-CN" altLang="en-US" sz="3600" b="1" kern="0">
                <a:ln w="6350">
                  <a:noFill/>
                </a:ln>
                <a:solidFill>
                  <a:schemeClr val="accent1"/>
                </a:solidFill>
                <a:ea typeface="微软雅黑" panose="020B0503020204020204" pitchFamily="34" charset="-122"/>
              </a:rPr>
              <a:t>目录</a:t>
            </a:r>
            <a:r>
              <a:rPr lang="en-US" altLang="zh-CN" sz="3600" b="1" kern="0">
                <a:ln w="6350">
                  <a:noFill/>
                </a:ln>
                <a:solidFill>
                  <a:schemeClr val="accent1"/>
                </a:solidFill>
                <a:ea typeface="微软雅黑" panose="020B0503020204020204" pitchFamily="34" charset="-122"/>
              </a:rPr>
              <a:t>/</a:t>
            </a:r>
            <a:r>
              <a:rPr lang="en-US" altLang="zh-CN" sz="100" b="1" kern="0">
                <a:ln w="6350">
                  <a:noFill/>
                </a:ln>
                <a:solidFill>
                  <a:schemeClr val="accent1"/>
                </a:solidFill>
                <a:ea typeface="微软雅黑" panose="020B0503020204020204" pitchFamily="34" charset="-122"/>
              </a:rPr>
              <a:t> </a:t>
            </a:r>
            <a:r>
              <a:rPr lang="zh-CN" altLang="en-US" sz="3600" b="1">
                <a:solidFill>
                  <a:schemeClr val="accent1"/>
                </a:solidFill>
              </a:rPr>
              <a:t>Contents</a:t>
            </a:r>
            <a:endParaRPr lang="zh-CN" altLang="en-US" sz="3600" b="1" dirty="0">
              <a:solidFill>
                <a:schemeClr val="accent1"/>
              </a:solidFill>
            </a:endParaRPr>
          </a:p>
        </p:txBody>
      </p:sp>
      <p:sp>
        <p:nvSpPr>
          <p:cNvPr id="3" name="î$ḷide"/>
          <p:cNvSpPr/>
          <p:nvPr/>
        </p:nvSpPr>
        <p:spPr>
          <a:xfrm>
            <a:off x="0" y="6122852"/>
            <a:ext cx="12192000"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9" name="ís1iḋè"/>
          <p:cNvGrpSpPr/>
          <p:nvPr/>
        </p:nvGrpSpPr>
        <p:grpSpPr>
          <a:xfrm>
            <a:off x="10075891" y="6281444"/>
            <a:ext cx="1381172" cy="310871"/>
            <a:chOff x="1071789" y="916886"/>
            <a:chExt cx="2217511" cy="499112"/>
          </a:xfrm>
        </p:grpSpPr>
        <p:grpSp>
          <p:nvGrpSpPr>
            <p:cNvPr id="80" name="ïsḻídè"/>
            <p:cNvGrpSpPr/>
            <p:nvPr userDrawn="1"/>
          </p:nvGrpSpPr>
          <p:grpSpPr>
            <a:xfrm>
              <a:off x="1071789" y="916886"/>
              <a:ext cx="496620" cy="499112"/>
              <a:chOff x="1905000" y="2476500"/>
              <a:chExt cx="1898650" cy="1908175"/>
            </a:xfrm>
          </p:grpSpPr>
          <p:sp>
            <p:nvSpPr>
              <p:cNvPr id="91" name="ïṣ1iḑ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ḷíḑ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sḻïḋe"/>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ṧ1ïḍ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sḻî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1íḓ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îṥļíḍê"/>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ísļïḍ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îşḻîḓè"/>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p>
            </p:txBody>
          </p:sp>
          <p:sp>
            <p:nvSpPr>
              <p:cNvPr id="100" name="isliḋé"/>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01" name="íSlídè"/>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i$liḋé"/>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ṡlíḍ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ŝḷîď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ṩľîḋé"/>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ŝl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sḻiď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1" name="ïṥḷidè"/>
            <p:cNvGrpSpPr/>
            <p:nvPr userDrawn="1"/>
          </p:nvGrpSpPr>
          <p:grpSpPr>
            <a:xfrm>
              <a:off x="1682758" y="962385"/>
              <a:ext cx="1606542" cy="289834"/>
              <a:chOff x="4164013" y="2535238"/>
              <a:chExt cx="6142038" cy="1108075"/>
            </a:xfrm>
            <a:solidFill>
              <a:srgbClr val="001736"/>
            </a:solidFill>
          </p:grpSpPr>
          <p:sp>
            <p:nvSpPr>
              <p:cNvPr id="85" name="išḷïḍ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ṧ1iḓ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śḻîḍ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ṣľïḑ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ṡḷíḓ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ľiḓ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2" name="ïṣlîḋe"/>
            <p:cNvGrpSpPr/>
            <p:nvPr userDrawn="1"/>
          </p:nvGrpSpPr>
          <p:grpSpPr>
            <a:xfrm>
              <a:off x="1681928" y="1301968"/>
              <a:ext cx="1596160" cy="99656"/>
              <a:chOff x="4195410" y="3864490"/>
              <a:chExt cx="5963974" cy="372361"/>
            </a:xfrm>
            <a:solidFill>
              <a:srgbClr val="001736"/>
            </a:solidFill>
          </p:grpSpPr>
          <p:sp>
            <p:nvSpPr>
              <p:cNvPr id="83" name="íṣlíḍ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ṡ1iḓé"/>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zh-CN" altLang="en-US" dirty="0">
                <a:highlight>
                  <a:srgbClr val="FFFF00"/>
                </a:highlight>
              </a:rPr>
              <a:t>（遇到的问题；如何解决）</a:t>
            </a:r>
            <a:endParaRPr lang="zh-CN" altLang="en-US" dirty="0">
              <a:highlight>
                <a:srgbClr val="FFFF00"/>
              </a:highlight>
            </a:endParaRPr>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研究结</a:t>
            </a:r>
            <a:r>
              <a:rPr lang="zh-CN" altLang="en-US" sz="3200" dirty="0"/>
              <a:t>果</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3</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AM</a:t>
            </a:r>
            <a:r>
              <a:rPr lang="zh-CN" altLang="en-US" dirty="0"/>
              <a:t>）</a:t>
            </a:r>
            <a:endParaRPr lang="zh-CN" altLang="en-US" dirty="0"/>
          </a:p>
        </p:txBody>
      </p:sp>
      <p:pic>
        <p:nvPicPr>
          <p:cNvPr id="3" name="图片 2" descr="载波100k，调制波10k，调制度0.5"/>
          <p:cNvPicPr>
            <a:picLocks noChangeAspect="1"/>
          </p:cNvPicPr>
          <p:nvPr/>
        </p:nvPicPr>
        <p:blipFill>
          <a:blip r:embed="rId1"/>
          <a:stretch>
            <a:fillRect/>
          </a:stretch>
        </p:blipFill>
        <p:spPr>
          <a:xfrm>
            <a:off x="108585" y="2064385"/>
            <a:ext cx="6089650" cy="3569335"/>
          </a:xfrm>
          <a:prstGeom prst="rect">
            <a:avLst/>
          </a:prstGeom>
        </p:spPr>
      </p:pic>
      <p:pic>
        <p:nvPicPr>
          <p:cNvPr id="4" name="图片 3" descr="载波100k，调制波10k，调制度1"/>
          <p:cNvPicPr>
            <a:picLocks noChangeAspect="1"/>
          </p:cNvPicPr>
          <p:nvPr/>
        </p:nvPicPr>
        <p:blipFill>
          <a:blip r:embed="rId2"/>
          <a:stretch>
            <a:fillRect/>
          </a:stretch>
        </p:blipFill>
        <p:spPr>
          <a:xfrm>
            <a:off x="6374765" y="2064385"/>
            <a:ext cx="6134735" cy="3594735"/>
          </a:xfrm>
          <a:prstGeom prst="rect">
            <a:avLst/>
          </a:prstGeom>
        </p:spPr>
      </p:pic>
      <p:sp>
        <p:nvSpPr>
          <p:cNvPr id="6" name="文本框 5"/>
          <p:cNvSpPr txBox="1"/>
          <p:nvPr/>
        </p:nvSpPr>
        <p:spPr>
          <a:xfrm>
            <a:off x="4577715" y="1285240"/>
            <a:ext cx="3758565"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cs typeface="楷体" panose="02010609060101010101" charset="-122"/>
              </a:rPr>
              <a:t>载波100k，调制波10k</a:t>
            </a:r>
            <a:endParaRPr lang="zh-CN" altLang="en-US" sz="2800" b="1"/>
          </a:p>
        </p:txBody>
      </p:sp>
      <p:sp>
        <p:nvSpPr>
          <p:cNvPr id="7" name="文本框 6"/>
          <p:cNvSpPr txBox="1"/>
          <p:nvPr/>
        </p:nvSpPr>
        <p:spPr>
          <a:xfrm>
            <a:off x="2070100" y="5633720"/>
            <a:ext cx="2166620" cy="398780"/>
          </a:xfrm>
          <a:prstGeom prst="rect">
            <a:avLst/>
          </a:prstGeom>
          <a:noFill/>
        </p:spPr>
        <p:txBody>
          <a:bodyPr wrap="square" rtlCol="0">
            <a:spAutoFit/>
          </a:bodyPr>
          <a:p>
            <a:r>
              <a:rPr lang="zh-CN" altLang="en-US" sz="2000"/>
              <a:t>调制度为</a:t>
            </a:r>
            <a:r>
              <a:rPr lang="en-US" altLang="zh-CN" sz="2000">
                <a:solidFill>
                  <a:srgbClr val="FF0000"/>
                </a:solidFill>
              </a:rPr>
              <a:t>0.5</a:t>
            </a:r>
            <a:endParaRPr lang="en-US" altLang="zh-CN" sz="2000">
              <a:solidFill>
                <a:srgbClr val="FF0000"/>
              </a:solidFill>
            </a:endParaRPr>
          </a:p>
        </p:txBody>
      </p:sp>
      <p:sp>
        <p:nvSpPr>
          <p:cNvPr id="8" name="文本框 7"/>
          <p:cNvSpPr txBox="1"/>
          <p:nvPr/>
        </p:nvSpPr>
        <p:spPr>
          <a:xfrm>
            <a:off x="8556625" y="5659120"/>
            <a:ext cx="2166620" cy="398780"/>
          </a:xfrm>
          <a:prstGeom prst="rect">
            <a:avLst/>
          </a:prstGeom>
          <a:noFill/>
        </p:spPr>
        <p:txBody>
          <a:bodyPr wrap="square" rtlCol="0">
            <a:spAutoFit/>
          </a:bodyPr>
          <a:p>
            <a:pPr algn="ctr"/>
            <a:r>
              <a:rPr lang="zh-CN" altLang="en-US" sz="2000"/>
              <a:t>调制度</a:t>
            </a:r>
            <a:r>
              <a:rPr lang="zh-CN" altLang="en-US" sz="2000">
                <a:solidFill>
                  <a:srgbClr val="FF0000"/>
                </a:solidFill>
              </a:rPr>
              <a:t>1</a:t>
            </a:r>
            <a:endParaRPr lang="zh-CN" altLang="en-US" sz="2000">
              <a:solidFill>
                <a:srgbClr val="FF0000"/>
              </a:solidFill>
            </a:endParaRPr>
          </a:p>
        </p:txBody>
      </p:sp>
      <p:pic>
        <p:nvPicPr>
          <p:cNvPr id="9" name="图片 8" descr="载波500k，调制波1k，调制度1"/>
          <p:cNvPicPr>
            <a:picLocks noChangeAspect="1"/>
          </p:cNvPicPr>
          <p:nvPr/>
        </p:nvPicPr>
        <p:blipFill>
          <a:blip r:embed="rId3"/>
          <a:stretch>
            <a:fillRect/>
          </a:stretch>
        </p:blipFill>
        <p:spPr>
          <a:xfrm>
            <a:off x="0" y="2063750"/>
            <a:ext cx="6198235" cy="3632200"/>
          </a:xfrm>
          <a:prstGeom prst="rect">
            <a:avLst/>
          </a:prstGeom>
        </p:spPr>
      </p:pic>
      <p:pic>
        <p:nvPicPr>
          <p:cNvPr id="10" name="图片 9" descr="载波500k，调制波10k，调制度1"/>
          <p:cNvPicPr>
            <a:picLocks noChangeAspect="1"/>
          </p:cNvPicPr>
          <p:nvPr/>
        </p:nvPicPr>
        <p:blipFill>
          <a:blip r:embed="rId4"/>
          <a:stretch>
            <a:fillRect/>
          </a:stretch>
        </p:blipFill>
        <p:spPr>
          <a:xfrm>
            <a:off x="6374765" y="2020570"/>
            <a:ext cx="6305550" cy="3695065"/>
          </a:xfrm>
          <a:prstGeom prst="rect">
            <a:avLst/>
          </a:prstGeom>
        </p:spPr>
      </p:pic>
      <p:sp>
        <p:nvSpPr>
          <p:cNvPr id="11" name="文本框 10"/>
          <p:cNvSpPr txBox="1"/>
          <p:nvPr/>
        </p:nvSpPr>
        <p:spPr>
          <a:xfrm>
            <a:off x="4236720" y="1263650"/>
            <a:ext cx="411734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cs typeface="楷体" panose="02010609060101010101" charset="-122"/>
              </a:rPr>
              <a:t>载波500k，调制波10k</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4"/>
                                        </p:tgtEl>
                                        <p:attrNameLst>
                                          <p:attrName>ppt_x</p:attrName>
                                        </p:attrNameLst>
                                      </p:cBhvr>
                                      <p:tavLst>
                                        <p:tav tm="0">
                                          <p:val>
                                            <p:strVal val="ppt_x"/>
                                          </p:val>
                                        </p:tav>
                                        <p:tav tm="100000">
                                          <p:val>
                                            <p:strVal val="ppt_x"/>
                                          </p:val>
                                        </p:tav>
                                      </p:tavLst>
                                    </p:anim>
                                    <p:anim calcmode="lin" valueType="num">
                                      <p:cBhvr additive="base">
                                        <p:cTn id="15" dur="500"/>
                                        <p:tgtEl>
                                          <p:spTgt spid="4"/>
                                        </p:tgtEl>
                                        <p:attrNameLst>
                                          <p:attrName>ppt_y</p:attrName>
                                        </p:attrNameLst>
                                      </p:cBhvr>
                                      <p:tavLst>
                                        <p:tav tm="0">
                                          <p:val>
                                            <p:strVal val="ppt_y"/>
                                          </p:val>
                                        </p:tav>
                                        <p:tav tm="100000">
                                          <p:val>
                                            <p:strVal val="1+ppt_h/2"/>
                                          </p:val>
                                        </p:tav>
                                      </p:tavLst>
                                    </p:anim>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p:bldP spid="8" grpId="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ASK</a:t>
            </a:r>
            <a:r>
              <a:rPr lang="zh-CN" altLang="en-US" dirty="0"/>
              <a:t>）</a:t>
            </a:r>
            <a:endParaRPr lang="zh-CN" altLang="en-US" dirty="0"/>
          </a:p>
        </p:txBody>
      </p:sp>
      <p:pic>
        <p:nvPicPr>
          <p:cNvPr id="3" name="图片 2" descr="C:\Users\ZLW\Desktop\调制信号的产生\实验结果\ASK\载波100k，键速率10k 1.png载波100k，键速率10k 1"/>
          <p:cNvPicPr>
            <a:picLocks noChangeAspect="1"/>
          </p:cNvPicPr>
          <p:nvPr/>
        </p:nvPicPr>
        <p:blipFill>
          <a:blip r:embed="rId1"/>
          <a:srcRect/>
          <a:stretch>
            <a:fillRect/>
          </a:stretch>
        </p:blipFill>
        <p:spPr>
          <a:xfrm>
            <a:off x="108585" y="2065020"/>
            <a:ext cx="6089650" cy="3568065"/>
          </a:xfrm>
          <a:prstGeom prst="rect">
            <a:avLst/>
          </a:prstGeom>
        </p:spPr>
      </p:pic>
      <p:pic>
        <p:nvPicPr>
          <p:cNvPr id="4" name="图片 3" descr="C:\Users\ZLW\Desktop\调制信号的产生\实验结果\ASK\载波100k，键速率10k.png载波100k，键速率10k"/>
          <p:cNvPicPr>
            <a:picLocks noChangeAspect="1"/>
          </p:cNvPicPr>
          <p:nvPr/>
        </p:nvPicPr>
        <p:blipFill>
          <a:blip r:embed="rId2"/>
          <a:srcRect/>
          <a:stretch>
            <a:fillRect/>
          </a:stretch>
        </p:blipFill>
        <p:spPr>
          <a:xfrm>
            <a:off x="6374765" y="2064703"/>
            <a:ext cx="6134735" cy="3594100"/>
          </a:xfrm>
          <a:prstGeom prst="rect">
            <a:avLst/>
          </a:prstGeom>
        </p:spPr>
      </p:pic>
      <p:sp>
        <p:nvSpPr>
          <p:cNvPr id="6" name="文本框 5"/>
          <p:cNvSpPr txBox="1"/>
          <p:nvPr/>
        </p:nvSpPr>
        <p:spPr>
          <a:xfrm>
            <a:off x="4577715" y="1285240"/>
            <a:ext cx="3758565"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cs typeface="楷体" panose="02010609060101010101" charset="-122"/>
              </a:rPr>
              <a:t>载波100k，键速率</a:t>
            </a:r>
            <a:r>
              <a:rPr lang="en-US" altLang="zh-CN" sz="2800" b="1">
                <a:latin typeface="楷体" panose="02010609060101010101" charset="-122"/>
                <a:ea typeface="楷体" panose="02010609060101010101" charset="-122"/>
                <a:cs typeface="楷体" panose="02010609060101010101" charset="-122"/>
              </a:rPr>
              <a:t>10</a:t>
            </a:r>
            <a:r>
              <a:rPr lang="en-US" altLang="zh-CN" sz="2800" b="1">
                <a:latin typeface="楷体" panose="02010609060101010101" charset="-122"/>
                <a:ea typeface="楷体" panose="02010609060101010101" charset="-122"/>
                <a:cs typeface="楷体" panose="02010609060101010101" charset="-122"/>
              </a:rPr>
              <a:t>k</a:t>
            </a:r>
            <a:endParaRPr lang="en-US" altLang="zh-CN" sz="2800" b="1">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timing>
    <p:tnLst>
      <p:par>
        <p:cTn id="1" dur="indefinite" restart="never" nodeType="tmRoot"/>
      </p:par>
    </p:tnLst>
    <p:bldLst>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FM</a:t>
            </a:r>
            <a:r>
              <a:rPr lang="zh-CN" altLang="en-US" dirty="0"/>
              <a:t>）</a:t>
            </a:r>
            <a:endParaRPr lang="zh-CN" altLang="en-US" dirty="0"/>
          </a:p>
        </p:txBody>
      </p:sp>
      <p:pic>
        <p:nvPicPr>
          <p:cNvPr id="3" name="图片 2" descr="C:\Users\ZLW\Desktop\调制信号的产生\实验结果\FM\载波2.2M，调制波1k，最大频偏2M.png载波2.2M，调制波1k，最大频偏2M"/>
          <p:cNvPicPr>
            <a:picLocks noChangeAspect="1"/>
          </p:cNvPicPr>
          <p:nvPr/>
        </p:nvPicPr>
        <p:blipFill>
          <a:blip r:embed="rId1"/>
          <a:srcRect/>
          <a:stretch>
            <a:fillRect/>
          </a:stretch>
        </p:blipFill>
        <p:spPr>
          <a:xfrm>
            <a:off x="108585" y="2065020"/>
            <a:ext cx="6089650" cy="3568065"/>
          </a:xfrm>
          <a:prstGeom prst="rect">
            <a:avLst/>
          </a:prstGeom>
        </p:spPr>
      </p:pic>
      <p:pic>
        <p:nvPicPr>
          <p:cNvPr id="4" name="图片 3" descr="C:\Users\ZLW\Desktop\调制信号的产生\实验结果\FM\载波2.2M，调制波10k，最大频偏2M.png载波2.2M，调制波10k，最大频偏2M"/>
          <p:cNvPicPr>
            <a:picLocks noChangeAspect="1"/>
          </p:cNvPicPr>
          <p:nvPr/>
        </p:nvPicPr>
        <p:blipFill>
          <a:blip r:embed="rId2"/>
          <a:srcRect/>
          <a:stretch>
            <a:fillRect/>
          </a:stretch>
        </p:blipFill>
        <p:spPr>
          <a:xfrm>
            <a:off x="6374765" y="2064703"/>
            <a:ext cx="6134735" cy="3594100"/>
          </a:xfrm>
          <a:prstGeom prst="rect">
            <a:avLst/>
          </a:prstGeom>
        </p:spPr>
      </p:pic>
      <p:sp>
        <p:nvSpPr>
          <p:cNvPr id="6" name="文本框 5"/>
          <p:cNvSpPr txBox="1"/>
          <p:nvPr/>
        </p:nvSpPr>
        <p:spPr>
          <a:xfrm>
            <a:off x="3122930" y="1285875"/>
            <a:ext cx="616204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cs typeface="楷体" panose="02010609060101010101" charset="-122"/>
              </a:rPr>
              <a:t>载波2M，调制波10k，最大频偏1.8M </a:t>
            </a:r>
            <a:endParaRPr lang="zh-CN" altLang="en-US" sz="2800" b="1">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917575" y="5633720"/>
            <a:ext cx="4568825" cy="398780"/>
          </a:xfrm>
          <a:prstGeom prst="rect">
            <a:avLst/>
          </a:prstGeom>
          <a:noFill/>
        </p:spPr>
        <p:txBody>
          <a:bodyPr wrap="square" rtlCol="0">
            <a:spAutoFit/>
          </a:bodyPr>
          <a:p>
            <a:r>
              <a:rPr sz="2000"/>
              <a:t>载波2.2M，调制波</a:t>
            </a:r>
            <a:r>
              <a:rPr sz="2000"/>
              <a:t>1k，最大频偏2M</a:t>
            </a:r>
            <a:endParaRPr sz="2000"/>
          </a:p>
        </p:txBody>
      </p:sp>
      <p:sp>
        <p:nvSpPr>
          <p:cNvPr id="8" name="文本框 7"/>
          <p:cNvSpPr txBox="1"/>
          <p:nvPr/>
        </p:nvSpPr>
        <p:spPr>
          <a:xfrm>
            <a:off x="7187565" y="5659120"/>
            <a:ext cx="4537710" cy="398780"/>
          </a:xfrm>
          <a:prstGeom prst="rect">
            <a:avLst/>
          </a:prstGeom>
          <a:noFill/>
        </p:spPr>
        <p:txBody>
          <a:bodyPr wrap="square" rtlCol="0">
            <a:spAutoFit/>
          </a:bodyPr>
          <a:p>
            <a:pPr algn="ctr"/>
            <a:r>
              <a:rPr lang="zh-CN" altLang="en-US" sz="2000"/>
              <a:t>载波2.2M，调制波</a:t>
            </a:r>
            <a:r>
              <a:rPr lang="zh-CN" altLang="en-US" sz="2000">
                <a:solidFill>
                  <a:srgbClr val="FF0000"/>
                </a:solidFill>
              </a:rPr>
              <a:t>1</a:t>
            </a:r>
            <a:r>
              <a:rPr lang="en-US" altLang="zh-CN" sz="2000">
                <a:solidFill>
                  <a:srgbClr val="FF0000"/>
                </a:solidFill>
              </a:rPr>
              <a:t>0</a:t>
            </a:r>
            <a:r>
              <a:rPr lang="zh-CN" altLang="en-US" sz="2000">
                <a:solidFill>
                  <a:srgbClr val="FF0000"/>
                </a:solidFill>
              </a:rPr>
              <a:t>k</a:t>
            </a:r>
            <a:r>
              <a:rPr lang="zh-CN" altLang="en-US" sz="2000"/>
              <a:t>，最大频偏2M</a:t>
            </a:r>
            <a:endParaRPr lang="zh-CN" altLang="en-US" sz="2000"/>
          </a:p>
        </p:txBody>
      </p:sp>
      <p:pic>
        <p:nvPicPr>
          <p:cNvPr id="5" name="图片 4" descr="C:\Users\ZLW\Desktop\调制信号的产生\实验结果\FM\载波2.2M，调制波1k，最大频偏2M.png载波2.2M，调制波1k，最大频偏2M"/>
          <p:cNvPicPr>
            <a:picLocks noChangeAspect="1"/>
          </p:cNvPicPr>
          <p:nvPr/>
        </p:nvPicPr>
        <p:blipFill>
          <a:blip r:embed="rId1"/>
          <a:srcRect/>
          <a:stretch>
            <a:fillRect/>
          </a:stretch>
        </p:blipFill>
        <p:spPr>
          <a:xfrm>
            <a:off x="108585" y="2054543"/>
            <a:ext cx="6090920" cy="3568700"/>
          </a:xfrm>
          <a:prstGeom prst="rect">
            <a:avLst/>
          </a:prstGeom>
        </p:spPr>
      </p:pic>
      <p:pic>
        <p:nvPicPr>
          <p:cNvPr id="12" name="图片 11" descr="C:\Users\ZLW\Desktop\调制信号的产生\实验结果\FM\载波2.2M，调制波10k，最大频偏2M.png载波2.2M，调制波10k，最大频偏2M"/>
          <p:cNvPicPr>
            <a:picLocks noChangeAspect="1"/>
          </p:cNvPicPr>
          <p:nvPr/>
        </p:nvPicPr>
        <p:blipFill>
          <a:blip r:embed="rId2"/>
          <a:srcRect/>
          <a:stretch>
            <a:fillRect/>
          </a:stretch>
        </p:blipFill>
        <p:spPr>
          <a:xfrm>
            <a:off x="6374765" y="2065338"/>
            <a:ext cx="6000115" cy="3515360"/>
          </a:xfrm>
          <a:prstGeom prst="rect">
            <a:avLst/>
          </a:prstGeom>
        </p:spPr>
      </p:pic>
      <p:sp>
        <p:nvSpPr>
          <p:cNvPr id="13" name="文本框 12"/>
          <p:cNvSpPr txBox="1"/>
          <p:nvPr/>
        </p:nvSpPr>
        <p:spPr>
          <a:xfrm>
            <a:off x="1817370" y="5689600"/>
            <a:ext cx="2673350" cy="398780"/>
          </a:xfrm>
          <a:prstGeom prst="rect">
            <a:avLst/>
          </a:prstGeom>
          <a:noFill/>
        </p:spPr>
        <p:txBody>
          <a:bodyPr wrap="square" rtlCol="0">
            <a:spAutoFit/>
          </a:bodyPr>
          <a:p>
            <a:pPr algn="ctr"/>
            <a:r>
              <a:rPr sz="2000"/>
              <a:t>全貌</a:t>
            </a:r>
            <a:endParaRPr sz="2000"/>
          </a:p>
        </p:txBody>
      </p:sp>
      <p:sp>
        <p:nvSpPr>
          <p:cNvPr id="14" name="文本框 13"/>
          <p:cNvSpPr txBox="1"/>
          <p:nvPr/>
        </p:nvSpPr>
        <p:spPr>
          <a:xfrm>
            <a:off x="8353425" y="5681345"/>
            <a:ext cx="1800225" cy="398780"/>
          </a:xfrm>
          <a:prstGeom prst="rect">
            <a:avLst/>
          </a:prstGeom>
          <a:noFill/>
        </p:spPr>
        <p:txBody>
          <a:bodyPr wrap="square" rtlCol="0">
            <a:spAutoFit/>
          </a:bodyPr>
          <a:p>
            <a:pPr algn="ctr"/>
            <a:r>
              <a:rPr sz="2000"/>
              <a:t>细节</a:t>
            </a:r>
            <a:endParaRPr sz="2000"/>
          </a:p>
        </p:txBody>
      </p:sp>
      <p:pic>
        <p:nvPicPr>
          <p:cNvPr id="15" name="图片 14" descr="载波2M，调制波10k，最大频偏1.8M 全貌"/>
          <p:cNvPicPr>
            <a:picLocks noChangeAspect="1"/>
          </p:cNvPicPr>
          <p:nvPr/>
        </p:nvPicPr>
        <p:blipFill>
          <a:blip r:embed="rId3"/>
          <a:stretch>
            <a:fillRect/>
          </a:stretch>
        </p:blipFill>
        <p:spPr>
          <a:xfrm>
            <a:off x="107315" y="2054225"/>
            <a:ext cx="6090920" cy="3569335"/>
          </a:xfrm>
          <a:prstGeom prst="rect">
            <a:avLst/>
          </a:prstGeom>
        </p:spPr>
      </p:pic>
      <p:pic>
        <p:nvPicPr>
          <p:cNvPr id="16" name="图片 15" descr="载波2M，调制波10k，最大频偏1.8M 细节"/>
          <p:cNvPicPr>
            <a:picLocks noChangeAspect="1"/>
          </p:cNvPicPr>
          <p:nvPr/>
        </p:nvPicPr>
        <p:blipFill>
          <a:blip r:embed="rId4"/>
          <a:stretch>
            <a:fillRect/>
          </a:stretch>
        </p:blipFill>
        <p:spPr>
          <a:xfrm>
            <a:off x="6374765" y="2108200"/>
            <a:ext cx="6000115" cy="351599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6" grpId="0"/>
      <p:bldP spid="6" grpId="1"/>
      <p:bldP spid="14" grpId="0"/>
      <p:bldP spid="13" grpId="0"/>
      <p:bldP spid="14" grpId="1"/>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sym typeface="+mn-ea"/>
              </a:rPr>
              <a:t>研究结果（</a:t>
            </a:r>
            <a:r>
              <a:rPr lang="en-US" altLang="zh-CN" dirty="0">
                <a:sym typeface="+mn-ea"/>
              </a:rPr>
              <a:t>FSK</a:t>
            </a:r>
            <a:r>
              <a:rPr lang="zh-CN" altLang="en-US" dirty="0">
                <a:sym typeface="+mn-ea"/>
              </a:rPr>
              <a:t>）</a:t>
            </a:r>
            <a:endParaRPr lang="zh-CN" altLang="en-US" dirty="0"/>
          </a:p>
        </p:txBody>
      </p:sp>
      <p:pic>
        <p:nvPicPr>
          <p:cNvPr id="3" name="图片 2" descr="载波1M，调制波10k，跳频100k"/>
          <p:cNvPicPr>
            <a:picLocks noChangeAspect="1"/>
          </p:cNvPicPr>
          <p:nvPr/>
        </p:nvPicPr>
        <p:blipFill>
          <a:blip r:embed="rId1"/>
          <a:stretch>
            <a:fillRect/>
          </a:stretch>
        </p:blipFill>
        <p:spPr>
          <a:xfrm>
            <a:off x="0" y="1596390"/>
            <a:ext cx="6254115" cy="3665220"/>
          </a:xfrm>
          <a:prstGeom prst="rect">
            <a:avLst/>
          </a:prstGeom>
        </p:spPr>
      </p:pic>
      <p:pic>
        <p:nvPicPr>
          <p:cNvPr id="4" name="图片 3" descr="载波1M，调制波10k，跳频500k"/>
          <p:cNvPicPr>
            <a:picLocks noChangeAspect="1"/>
          </p:cNvPicPr>
          <p:nvPr/>
        </p:nvPicPr>
        <p:blipFill>
          <a:blip r:embed="rId2"/>
          <a:stretch>
            <a:fillRect/>
          </a:stretch>
        </p:blipFill>
        <p:spPr>
          <a:xfrm>
            <a:off x="6254115" y="1596390"/>
            <a:ext cx="6259830" cy="3668395"/>
          </a:xfrm>
          <a:prstGeom prst="rect">
            <a:avLst/>
          </a:prstGeom>
        </p:spPr>
      </p:pic>
      <p:sp>
        <p:nvSpPr>
          <p:cNvPr id="5" name="文本框 4"/>
          <p:cNvSpPr txBox="1"/>
          <p:nvPr/>
        </p:nvSpPr>
        <p:spPr>
          <a:xfrm>
            <a:off x="1272540" y="5514975"/>
            <a:ext cx="3822700" cy="368300"/>
          </a:xfrm>
          <a:prstGeom prst="rect">
            <a:avLst/>
          </a:prstGeom>
          <a:noFill/>
        </p:spPr>
        <p:txBody>
          <a:bodyPr wrap="square" rtlCol="0" anchor="t">
            <a:spAutoFit/>
          </a:bodyPr>
          <a:p>
            <a:r>
              <a:rPr lang="zh-CN" altLang="en-US"/>
              <a:t>载波1M，调制波10k，跳频100k</a:t>
            </a:r>
            <a:endParaRPr lang="zh-CN" altLang="en-US"/>
          </a:p>
        </p:txBody>
      </p:sp>
      <p:sp>
        <p:nvSpPr>
          <p:cNvPr id="6" name="文本框 5"/>
          <p:cNvSpPr txBox="1"/>
          <p:nvPr/>
        </p:nvSpPr>
        <p:spPr>
          <a:xfrm>
            <a:off x="7254240" y="5514975"/>
            <a:ext cx="3768090" cy="368300"/>
          </a:xfrm>
          <a:prstGeom prst="rect">
            <a:avLst/>
          </a:prstGeom>
          <a:noFill/>
        </p:spPr>
        <p:txBody>
          <a:bodyPr wrap="square" rtlCol="0" anchor="t">
            <a:spAutoFit/>
          </a:bodyPr>
          <a:p>
            <a:r>
              <a:rPr lang="zh-CN" altLang="en-US"/>
              <a:t>载波1M，调制波10k，跳频</a:t>
            </a:r>
            <a:r>
              <a:rPr lang="en-US" altLang="zh-CN"/>
              <a:t>5</a:t>
            </a:r>
            <a:r>
              <a:rPr lang="zh-CN" altLang="en-US"/>
              <a:t>00k</a:t>
            </a:r>
            <a:endParaRPr lang="zh-CN" altLang="en-US"/>
          </a:p>
        </p:txBody>
      </p:sp>
      <p:pic>
        <p:nvPicPr>
          <p:cNvPr id="7" name="图片 6" descr="载波3M，调制波10k，跳频1M"/>
          <p:cNvPicPr>
            <a:picLocks noChangeAspect="1"/>
          </p:cNvPicPr>
          <p:nvPr/>
        </p:nvPicPr>
        <p:blipFill>
          <a:blip r:embed="rId3"/>
          <a:stretch>
            <a:fillRect/>
          </a:stretch>
        </p:blipFill>
        <p:spPr>
          <a:xfrm>
            <a:off x="1837690" y="1028700"/>
            <a:ext cx="8514080" cy="4988560"/>
          </a:xfrm>
          <a:prstGeom prst="rect">
            <a:avLst/>
          </a:prstGeom>
        </p:spPr>
      </p:pic>
      <p:sp>
        <p:nvSpPr>
          <p:cNvPr id="8" name="文本框 7"/>
          <p:cNvSpPr txBox="1"/>
          <p:nvPr/>
        </p:nvSpPr>
        <p:spPr>
          <a:xfrm>
            <a:off x="4386580" y="6112510"/>
            <a:ext cx="3320415" cy="368300"/>
          </a:xfrm>
          <a:prstGeom prst="rect">
            <a:avLst/>
          </a:prstGeom>
          <a:noFill/>
        </p:spPr>
        <p:txBody>
          <a:bodyPr wrap="square" rtlCol="0">
            <a:spAutoFit/>
          </a:bodyPr>
          <a:p>
            <a:r>
              <a:rPr lang="zh-CN" altLang="en-US"/>
              <a:t>载波3M，调制波10k，跳频1M</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6"/>
                                        </p:tgtEl>
                                        <p:attrNameLst>
                                          <p:attrName>ppt_x</p:attrName>
                                        </p:attrNameLst>
                                      </p:cBhvr>
                                      <p:tavLst>
                                        <p:tav tm="0">
                                          <p:val>
                                            <p:strVal val="ppt_x"/>
                                          </p:val>
                                        </p:tav>
                                        <p:tav tm="100000">
                                          <p:val>
                                            <p:strVal val="ppt_x"/>
                                          </p:val>
                                        </p:tav>
                                      </p:tavLst>
                                    </p:anim>
                                    <p:anim calcmode="lin" valueType="num">
                                      <p:cBhvr additive="base">
                                        <p:cTn id="19" dur="500"/>
                                        <p:tgtEl>
                                          <p:spTgt spid="6"/>
                                        </p:tgtEl>
                                        <p:attrNameLst>
                                          <p:attrName>ppt_y</p:attrName>
                                        </p:attrNameLst>
                                      </p:cBhvr>
                                      <p:tavLst>
                                        <p:tav tm="0">
                                          <p:val>
                                            <p:strVal val="ppt_y"/>
                                          </p:val>
                                        </p:tav>
                                        <p:tav tm="100000">
                                          <p:val>
                                            <p:strVal val="1+ppt_h/2"/>
                                          </p:val>
                                        </p:tav>
                                      </p:tavLst>
                                    </p:anim>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PM</a:t>
            </a:r>
            <a:r>
              <a:rPr lang="zh-CN" altLang="en-US" dirty="0"/>
              <a:t>）</a:t>
            </a:r>
            <a:endParaRPr lang="zh-CN" altLang="en-US" dirty="0"/>
          </a:p>
        </p:txBody>
      </p:sp>
      <p:pic>
        <p:nvPicPr>
          <p:cNvPr id="3" name="图片 2" descr="C:\Users\ZLW\Desktop\调制信号的产生\实验结果\PM\载波100k，调制方波10k，最大相偏90度.png载波100k，调制方波10k，最大相偏90度"/>
          <p:cNvPicPr>
            <a:picLocks noChangeAspect="1"/>
          </p:cNvPicPr>
          <p:nvPr/>
        </p:nvPicPr>
        <p:blipFill>
          <a:blip r:embed="rId1"/>
          <a:srcRect/>
          <a:stretch>
            <a:fillRect/>
          </a:stretch>
        </p:blipFill>
        <p:spPr>
          <a:xfrm>
            <a:off x="108585" y="2065020"/>
            <a:ext cx="6089650" cy="3568065"/>
          </a:xfrm>
          <a:prstGeom prst="rect">
            <a:avLst/>
          </a:prstGeom>
        </p:spPr>
      </p:pic>
      <p:pic>
        <p:nvPicPr>
          <p:cNvPr id="4" name="图片 3" descr="C:\Users\ZLW\Desktop\调制信号的产生\实验结果\PM\载波100k，调制方波10k，最大相偏180度.png载波100k，调制方波10k，最大相偏180度"/>
          <p:cNvPicPr>
            <a:picLocks noChangeAspect="1"/>
          </p:cNvPicPr>
          <p:nvPr/>
        </p:nvPicPr>
        <p:blipFill>
          <a:blip r:embed="rId2"/>
          <a:srcRect/>
          <a:stretch>
            <a:fillRect/>
          </a:stretch>
        </p:blipFill>
        <p:spPr>
          <a:xfrm>
            <a:off x="6374765" y="2064703"/>
            <a:ext cx="6134735" cy="3594100"/>
          </a:xfrm>
          <a:prstGeom prst="rect">
            <a:avLst/>
          </a:prstGeom>
        </p:spPr>
      </p:pic>
      <p:sp>
        <p:nvSpPr>
          <p:cNvPr id="6" name="文本框 5"/>
          <p:cNvSpPr txBox="1"/>
          <p:nvPr/>
        </p:nvSpPr>
        <p:spPr>
          <a:xfrm>
            <a:off x="4577715" y="1285240"/>
            <a:ext cx="431800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cs typeface="楷体" panose="02010609060101010101" charset="-122"/>
              </a:rPr>
              <a:t>载波100k，调制</a:t>
            </a:r>
            <a:r>
              <a:rPr lang="zh-CN" altLang="en-US" sz="2800" b="1">
                <a:latin typeface="楷体" panose="02010609060101010101" charset="-122"/>
                <a:ea typeface="楷体" panose="02010609060101010101" charset="-122"/>
                <a:cs typeface="楷体" panose="02010609060101010101" charset="-122"/>
              </a:rPr>
              <a:t>方波10k</a:t>
            </a:r>
            <a:endParaRPr lang="zh-CN" altLang="en-US" sz="2800" b="1"/>
          </a:p>
        </p:txBody>
      </p:sp>
      <p:sp>
        <p:nvSpPr>
          <p:cNvPr id="7" name="文本框 6"/>
          <p:cNvSpPr txBox="1"/>
          <p:nvPr/>
        </p:nvSpPr>
        <p:spPr>
          <a:xfrm>
            <a:off x="2070100" y="5633720"/>
            <a:ext cx="2166620" cy="398780"/>
          </a:xfrm>
          <a:prstGeom prst="rect">
            <a:avLst/>
          </a:prstGeom>
          <a:noFill/>
        </p:spPr>
        <p:txBody>
          <a:bodyPr wrap="square" rtlCol="0">
            <a:spAutoFit/>
          </a:bodyPr>
          <a:p>
            <a:r>
              <a:rPr lang="zh-CN" altLang="en-US" sz="2000">
                <a:solidFill>
                  <a:schemeClr val="tx1"/>
                </a:solidFill>
              </a:rPr>
              <a:t>相偏</a:t>
            </a:r>
            <a:r>
              <a:rPr lang="en-US" altLang="zh-CN" sz="2000">
                <a:solidFill>
                  <a:srgbClr val="FF0000"/>
                </a:solidFill>
              </a:rPr>
              <a:t>90</a:t>
            </a:r>
            <a:r>
              <a:rPr lang="zh-CN" altLang="en-US" sz="2000">
                <a:solidFill>
                  <a:srgbClr val="FF0000"/>
                </a:solidFill>
              </a:rPr>
              <a:t>°</a:t>
            </a:r>
            <a:endParaRPr lang="zh-CN" altLang="en-US" sz="2000">
              <a:solidFill>
                <a:srgbClr val="FF0000"/>
              </a:solidFill>
            </a:endParaRPr>
          </a:p>
        </p:txBody>
      </p:sp>
      <p:sp>
        <p:nvSpPr>
          <p:cNvPr id="8" name="文本框 7"/>
          <p:cNvSpPr txBox="1"/>
          <p:nvPr/>
        </p:nvSpPr>
        <p:spPr>
          <a:xfrm>
            <a:off x="8556625" y="5659120"/>
            <a:ext cx="2166620" cy="398780"/>
          </a:xfrm>
          <a:prstGeom prst="rect">
            <a:avLst/>
          </a:prstGeom>
          <a:noFill/>
        </p:spPr>
        <p:txBody>
          <a:bodyPr wrap="square" rtlCol="0">
            <a:spAutoFit/>
          </a:bodyPr>
          <a:p>
            <a:pPr algn="ctr"/>
            <a:r>
              <a:rPr lang="zh-CN" altLang="en-US" sz="2000">
                <a:solidFill>
                  <a:schemeClr val="tx1"/>
                </a:solidFill>
              </a:rPr>
              <a:t>相偏</a:t>
            </a:r>
            <a:r>
              <a:rPr lang="zh-CN" altLang="en-US" sz="2000">
                <a:solidFill>
                  <a:srgbClr val="FF0000"/>
                </a:solidFill>
              </a:rPr>
              <a:t>1</a:t>
            </a:r>
            <a:r>
              <a:rPr lang="en-US" altLang="zh-CN" sz="2000">
                <a:solidFill>
                  <a:srgbClr val="FF0000"/>
                </a:solidFill>
              </a:rPr>
              <a:t>80</a:t>
            </a:r>
            <a:r>
              <a:rPr lang="zh-CN" altLang="en-US" sz="2000">
                <a:solidFill>
                  <a:srgbClr val="FF0000"/>
                </a:solidFill>
              </a:rPr>
              <a:t>°</a:t>
            </a:r>
            <a:endParaRPr lang="zh-CN" altLang="en-US" sz="2000">
              <a:solidFill>
                <a:srgbClr val="FF0000"/>
              </a:solidFill>
            </a:endParaRPr>
          </a:p>
        </p:txBody>
      </p:sp>
      <p:pic>
        <p:nvPicPr>
          <p:cNvPr id="9" name="图片 8" descr="C:\Users\ZLW\Desktop\调制信号的产生\实验结果\PM\载波100k，调制正弦10k，最大相偏90度.png载波100k，调制正弦10k，最大相偏90度"/>
          <p:cNvPicPr>
            <a:picLocks noChangeAspect="1"/>
          </p:cNvPicPr>
          <p:nvPr/>
        </p:nvPicPr>
        <p:blipFill>
          <a:blip r:embed="rId3"/>
          <a:srcRect/>
          <a:stretch>
            <a:fillRect/>
          </a:stretch>
        </p:blipFill>
        <p:spPr>
          <a:xfrm>
            <a:off x="108585" y="2001203"/>
            <a:ext cx="6198235" cy="3631565"/>
          </a:xfrm>
          <a:prstGeom prst="rect">
            <a:avLst/>
          </a:prstGeom>
        </p:spPr>
      </p:pic>
      <p:pic>
        <p:nvPicPr>
          <p:cNvPr id="10" name="图片 9" descr="C:\Users\ZLW\Desktop\调制信号的产生\实验结果\PM\载波100k，调制正弦10k，最大相偏180度.png载波100k，调制正弦10k，最大相偏180度"/>
          <p:cNvPicPr>
            <a:picLocks noChangeAspect="1"/>
          </p:cNvPicPr>
          <p:nvPr/>
        </p:nvPicPr>
        <p:blipFill>
          <a:blip r:embed="rId4"/>
          <a:srcRect/>
          <a:stretch>
            <a:fillRect/>
          </a:stretch>
        </p:blipFill>
        <p:spPr>
          <a:xfrm>
            <a:off x="6374765" y="1938973"/>
            <a:ext cx="6305550" cy="3694430"/>
          </a:xfrm>
          <a:prstGeom prst="rect">
            <a:avLst/>
          </a:prstGeom>
        </p:spPr>
      </p:pic>
      <p:sp>
        <p:nvSpPr>
          <p:cNvPr id="11" name="文本框 10"/>
          <p:cNvSpPr txBox="1"/>
          <p:nvPr/>
        </p:nvSpPr>
        <p:spPr>
          <a:xfrm>
            <a:off x="4236720" y="1285875"/>
            <a:ext cx="463486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cs typeface="楷体" panose="02010609060101010101" charset="-122"/>
              </a:rPr>
              <a:t>载波500k，调制</a:t>
            </a:r>
            <a:r>
              <a:rPr lang="zh-CN" altLang="en-US" sz="2800" b="1">
                <a:latin typeface="楷体" panose="02010609060101010101" charset="-122"/>
                <a:ea typeface="楷体" panose="02010609060101010101" charset="-122"/>
                <a:cs typeface="楷体" panose="02010609060101010101" charset="-122"/>
              </a:rPr>
              <a:t>正弦波10k</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4"/>
                                        </p:tgtEl>
                                        <p:attrNameLst>
                                          <p:attrName>ppt_x</p:attrName>
                                        </p:attrNameLst>
                                      </p:cBhvr>
                                      <p:tavLst>
                                        <p:tav tm="0">
                                          <p:val>
                                            <p:strVal val="ppt_x"/>
                                          </p:val>
                                        </p:tav>
                                        <p:tav tm="100000">
                                          <p:val>
                                            <p:strVal val="ppt_x"/>
                                          </p:val>
                                        </p:tav>
                                      </p:tavLst>
                                    </p:anim>
                                    <p:anim calcmode="lin" valueType="num">
                                      <p:cBhvr additive="base">
                                        <p:cTn id="15" dur="500"/>
                                        <p:tgtEl>
                                          <p:spTgt spid="4"/>
                                        </p:tgtEl>
                                        <p:attrNameLst>
                                          <p:attrName>ppt_y</p:attrName>
                                        </p:attrNameLst>
                                      </p:cBhvr>
                                      <p:tavLst>
                                        <p:tav tm="0">
                                          <p:val>
                                            <p:strVal val="ppt_y"/>
                                          </p:val>
                                        </p:tav>
                                        <p:tav tm="100000">
                                          <p:val>
                                            <p:strVal val="1+ppt_h/2"/>
                                          </p:val>
                                        </p:tav>
                                      </p:tavLst>
                                    </p:anim>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p:bldP spid="8" grpId="1"/>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PSK</a:t>
            </a:r>
            <a:r>
              <a:rPr lang="zh-CN" altLang="en-US" dirty="0"/>
              <a:t>）</a:t>
            </a:r>
            <a:endParaRPr lang="zh-CN" altLang="en-US" dirty="0"/>
          </a:p>
        </p:txBody>
      </p:sp>
      <p:pic>
        <p:nvPicPr>
          <p:cNvPr id="3" name="图片 2" descr="C:\Users\ZLW\Desktop\调制信号的产生\实验结果\PSK\载波100k，调制波10k，相偏180度 1.png载波100k，调制波10k，相偏180度 1"/>
          <p:cNvPicPr>
            <a:picLocks noChangeAspect="1"/>
          </p:cNvPicPr>
          <p:nvPr/>
        </p:nvPicPr>
        <p:blipFill>
          <a:blip r:embed="rId1"/>
          <a:srcRect/>
          <a:stretch>
            <a:fillRect/>
          </a:stretch>
        </p:blipFill>
        <p:spPr>
          <a:xfrm>
            <a:off x="108903" y="2065020"/>
            <a:ext cx="6089015" cy="3568065"/>
          </a:xfrm>
          <a:prstGeom prst="rect">
            <a:avLst/>
          </a:prstGeom>
        </p:spPr>
      </p:pic>
      <p:pic>
        <p:nvPicPr>
          <p:cNvPr id="4" name="图片 3" descr="C:\Users\ZLW\Desktop\调制信号的产生\实验结果\PSK\载波100k，调制波10k，相偏180度.png载波100k，调制波10k，相偏180度"/>
          <p:cNvPicPr>
            <a:picLocks noChangeAspect="1"/>
          </p:cNvPicPr>
          <p:nvPr/>
        </p:nvPicPr>
        <p:blipFill>
          <a:blip r:embed="rId2"/>
          <a:srcRect/>
          <a:stretch>
            <a:fillRect/>
          </a:stretch>
        </p:blipFill>
        <p:spPr>
          <a:xfrm>
            <a:off x="6375400" y="2065020"/>
            <a:ext cx="6133465" cy="3560445"/>
          </a:xfrm>
          <a:prstGeom prst="rect">
            <a:avLst/>
          </a:prstGeom>
        </p:spPr>
      </p:pic>
      <p:sp>
        <p:nvSpPr>
          <p:cNvPr id="6" name="文本框 5"/>
          <p:cNvSpPr txBox="1"/>
          <p:nvPr/>
        </p:nvSpPr>
        <p:spPr>
          <a:xfrm>
            <a:off x="3553460" y="1285240"/>
            <a:ext cx="5892800" cy="521970"/>
          </a:xfrm>
          <a:prstGeom prst="rect">
            <a:avLst/>
          </a:prstGeom>
          <a:noFill/>
        </p:spPr>
        <p:txBody>
          <a:bodyPr wrap="square" rtlCol="0" anchor="t">
            <a:spAutoFit/>
          </a:bodyPr>
          <a:p>
            <a:r>
              <a:rPr sz="2800" b="1">
                <a:latin typeface="楷体" panose="02010609060101010101" charset="-122"/>
                <a:ea typeface="楷体" panose="02010609060101010101" charset="-122"/>
                <a:cs typeface="楷体" panose="02010609060101010101" charset="-122"/>
              </a:rPr>
              <a:t>载波100k，调制波10k，相偏180度 </a:t>
            </a:r>
            <a:endParaRPr sz="2800" b="1">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timing>
    <p:tnLst>
      <p:par>
        <p:cTn id="1" dur="indefinite" restart="never" nodeType="tmRoot"/>
      </p:par>
    </p:tnLst>
    <p:bldLst>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1Hz</a:t>
            </a:r>
            <a:r>
              <a:rPr lang="zh-CN" altLang="en-US" dirty="0"/>
              <a:t>各</a:t>
            </a:r>
            <a:r>
              <a:rPr lang="zh-CN" altLang="en-US" dirty="0"/>
              <a:t>波形的产生）</a:t>
            </a:r>
            <a:endParaRPr lang="zh-CN" altLang="en-US" dirty="0"/>
          </a:p>
        </p:txBody>
      </p:sp>
      <p:pic>
        <p:nvPicPr>
          <p:cNvPr id="3" name="图片 2" descr="C:\Users\ZLW\Desktop\调制信号的产生\实验结果\波形产生\1Hz 方波.png1Hz 方波"/>
          <p:cNvPicPr>
            <a:picLocks noChangeAspect="1"/>
          </p:cNvPicPr>
          <p:nvPr/>
        </p:nvPicPr>
        <p:blipFill>
          <a:blip r:embed="rId1"/>
          <a:srcRect/>
          <a:stretch>
            <a:fillRect/>
          </a:stretch>
        </p:blipFill>
        <p:spPr>
          <a:xfrm>
            <a:off x="669925" y="1106170"/>
            <a:ext cx="5261610" cy="3082925"/>
          </a:xfrm>
          <a:prstGeom prst="rect">
            <a:avLst/>
          </a:prstGeom>
        </p:spPr>
      </p:pic>
      <p:pic>
        <p:nvPicPr>
          <p:cNvPr id="4" name="图片 3" descr="C:\Users\ZLW\Desktop\调制信号的产生\实验结果\波形产生\1Hz 三角.png1Hz 三角"/>
          <p:cNvPicPr>
            <a:picLocks noChangeAspect="1"/>
          </p:cNvPicPr>
          <p:nvPr/>
        </p:nvPicPr>
        <p:blipFill>
          <a:blip r:embed="rId2"/>
          <a:srcRect/>
          <a:stretch>
            <a:fillRect/>
          </a:stretch>
        </p:blipFill>
        <p:spPr>
          <a:xfrm>
            <a:off x="6350000" y="1106170"/>
            <a:ext cx="5260340" cy="3082925"/>
          </a:xfrm>
          <a:prstGeom prst="rect">
            <a:avLst/>
          </a:prstGeom>
        </p:spPr>
      </p:pic>
      <p:pic>
        <p:nvPicPr>
          <p:cNvPr id="5" name="图片 4" descr="1Hz 正弦"/>
          <p:cNvPicPr>
            <a:picLocks noChangeAspect="1"/>
          </p:cNvPicPr>
          <p:nvPr/>
        </p:nvPicPr>
        <p:blipFill>
          <a:blip r:embed="rId3"/>
          <a:srcRect t="8434" r="1421" b="15913"/>
          <a:stretch>
            <a:fillRect/>
          </a:stretch>
        </p:blipFill>
        <p:spPr>
          <a:xfrm>
            <a:off x="3357880" y="3947795"/>
            <a:ext cx="6257290" cy="2910205"/>
          </a:xfrm>
          <a:prstGeom prst="rect">
            <a:avLst/>
          </a:prstGeom>
        </p:spPr>
      </p:pic>
      <p:sp>
        <p:nvSpPr>
          <p:cNvPr id="7" name="矩形 6"/>
          <p:cNvSpPr/>
          <p:nvPr/>
        </p:nvSpPr>
        <p:spPr>
          <a:xfrm rot="21120000">
            <a:off x="6015990" y="1067435"/>
            <a:ext cx="173355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三角波</a:t>
            </a:r>
            <a:endParaRPr lang="zh-CN" altLang="en-US" sz="4000" b="1">
              <a:ln w="22225">
                <a:solidFill>
                  <a:schemeClr val="accent2"/>
                </a:solidFill>
                <a:prstDash val="solid"/>
              </a:ln>
              <a:solidFill>
                <a:schemeClr val="accent2">
                  <a:lumMod val="40000"/>
                  <a:lumOff val="60000"/>
                </a:schemeClr>
              </a:solidFill>
              <a:effectLst/>
            </a:endParaRPr>
          </a:p>
        </p:txBody>
      </p:sp>
      <p:sp>
        <p:nvSpPr>
          <p:cNvPr id="8" name="矩形 7"/>
          <p:cNvSpPr/>
          <p:nvPr/>
        </p:nvSpPr>
        <p:spPr>
          <a:xfrm rot="21120000">
            <a:off x="517525" y="1233170"/>
            <a:ext cx="135509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方波</a:t>
            </a:r>
            <a:endParaRPr lang="zh-CN" altLang="en-US" sz="4000" b="1">
              <a:ln w="22225">
                <a:solidFill>
                  <a:schemeClr val="accent2"/>
                </a:solidFill>
                <a:prstDash val="solid"/>
              </a:ln>
              <a:solidFill>
                <a:schemeClr val="accent2">
                  <a:lumMod val="40000"/>
                  <a:lumOff val="60000"/>
                </a:schemeClr>
              </a:solidFill>
              <a:effectLst/>
            </a:endParaRPr>
          </a:p>
        </p:txBody>
      </p:sp>
      <p:sp>
        <p:nvSpPr>
          <p:cNvPr id="9" name="矩形 8"/>
          <p:cNvSpPr/>
          <p:nvPr/>
        </p:nvSpPr>
        <p:spPr>
          <a:xfrm>
            <a:off x="5417185" y="3693160"/>
            <a:ext cx="213868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正弦波</a:t>
            </a:r>
            <a:endParaRPr lang="zh-CN" altLang="en-US" sz="4000" b="1">
              <a:ln w="22225">
                <a:solidFill>
                  <a:schemeClr val="accent2"/>
                </a:solidFill>
                <a:prstDash val="solid"/>
              </a:ln>
              <a:solidFill>
                <a:schemeClr val="accent2">
                  <a:lumMod val="40000"/>
                  <a:lumOff val="60000"/>
                </a:schemeClr>
              </a:solidFill>
              <a:effectLst/>
            </a:endParaRPr>
          </a:p>
        </p:txBody>
      </p:sp>
    </p:spTree>
    <p:custDataLst>
      <p:tags r:id="rId4"/>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1MHz</a:t>
            </a:r>
            <a:r>
              <a:rPr lang="zh-CN" altLang="en-US" dirty="0"/>
              <a:t>各</a:t>
            </a:r>
            <a:r>
              <a:rPr lang="zh-CN" altLang="en-US" dirty="0"/>
              <a:t>波形的产生）</a:t>
            </a:r>
            <a:endParaRPr lang="zh-CN" altLang="en-US" dirty="0"/>
          </a:p>
        </p:txBody>
      </p:sp>
      <p:pic>
        <p:nvPicPr>
          <p:cNvPr id="3" name="图片 2" descr="C:\Users\ZLW\Desktop\调制信号的产生\实验结果\波形产生\1MHz 方波.png1MHz 方波"/>
          <p:cNvPicPr>
            <a:picLocks noChangeAspect="1"/>
          </p:cNvPicPr>
          <p:nvPr/>
        </p:nvPicPr>
        <p:blipFill>
          <a:blip r:embed="rId1"/>
          <a:srcRect/>
          <a:stretch>
            <a:fillRect/>
          </a:stretch>
        </p:blipFill>
        <p:spPr>
          <a:xfrm>
            <a:off x="670243" y="1106170"/>
            <a:ext cx="5260975" cy="3082925"/>
          </a:xfrm>
          <a:prstGeom prst="rect">
            <a:avLst/>
          </a:prstGeom>
        </p:spPr>
      </p:pic>
      <p:pic>
        <p:nvPicPr>
          <p:cNvPr id="4" name="图片 3" descr="C:\Users\ZLW\Desktop\调制信号的产生\实验结果\波形产生\1MHz 三角.png1MHz 三角"/>
          <p:cNvPicPr>
            <a:picLocks noChangeAspect="1"/>
          </p:cNvPicPr>
          <p:nvPr/>
        </p:nvPicPr>
        <p:blipFill>
          <a:blip r:embed="rId2"/>
          <a:srcRect/>
          <a:stretch>
            <a:fillRect/>
          </a:stretch>
        </p:blipFill>
        <p:spPr>
          <a:xfrm>
            <a:off x="6350000" y="1106805"/>
            <a:ext cx="5260340" cy="3081655"/>
          </a:xfrm>
          <a:prstGeom prst="rect">
            <a:avLst/>
          </a:prstGeom>
        </p:spPr>
      </p:pic>
      <p:pic>
        <p:nvPicPr>
          <p:cNvPr id="5" name="图片 4" descr="C:\Users\ZLW\Desktop\调制信号的产生\实验结果\波形产生\1MHz 正弦.png1MHz 正弦"/>
          <p:cNvPicPr>
            <a:picLocks noChangeAspect="1"/>
          </p:cNvPicPr>
          <p:nvPr/>
        </p:nvPicPr>
        <p:blipFill>
          <a:blip r:embed="rId3"/>
          <a:srcRect r="-1061" b="21165"/>
          <a:stretch>
            <a:fillRect/>
          </a:stretch>
        </p:blipFill>
        <p:spPr>
          <a:xfrm>
            <a:off x="6350635" y="4067810"/>
            <a:ext cx="5346065" cy="2790190"/>
          </a:xfrm>
          <a:prstGeom prst="rect">
            <a:avLst/>
          </a:prstGeom>
        </p:spPr>
      </p:pic>
      <p:sp>
        <p:nvSpPr>
          <p:cNvPr id="7" name="矩形 6"/>
          <p:cNvSpPr/>
          <p:nvPr/>
        </p:nvSpPr>
        <p:spPr>
          <a:xfrm rot="21120000">
            <a:off x="6015990" y="1067435"/>
            <a:ext cx="173355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三角波</a:t>
            </a:r>
            <a:endParaRPr lang="zh-CN" altLang="en-US" sz="4000" b="1">
              <a:ln w="22225">
                <a:solidFill>
                  <a:schemeClr val="accent2"/>
                </a:solidFill>
                <a:prstDash val="solid"/>
              </a:ln>
              <a:solidFill>
                <a:schemeClr val="accent2">
                  <a:lumMod val="40000"/>
                  <a:lumOff val="60000"/>
                </a:schemeClr>
              </a:solidFill>
              <a:effectLst/>
            </a:endParaRPr>
          </a:p>
        </p:txBody>
      </p:sp>
      <p:sp>
        <p:nvSpPr>
          <p:cNvPr id="8" name="矩形 7"/>
          <p:cNvSpPr/>
          <p:nvPr/>
        </p:nvSpPr>
        <p:spPr>
          <a:xfrm rot="21120000">
            <a:off x="517525" y="1233170"/>
            <a:ext cx="135509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方波</a:t>
            </a:r>
            <a:endParaRPr lang="zh-CN" altLang="en-US" sz="4000" b="1">
              <a:ln w="22225">
                <a:solidFill>
                  <a:schemeClr val="accent2"/>
                </a:solidFill>
                <a:prstDash val="solid"/>
              </a:ln>
              <a:solidFill>
                <a:schemeClr val="accent2">
                  <a:lumMod val="40000"/>
                  <a:lumOff val="60000"/>
                </a:schemeClr>
              </a:solidFill>
              <a:effectLst/>
            </a:endParaRPr>
          </a:p>
        </p:txBody>
      </p:sp>
      <p:pic>
        <p:nvPicPr>
          <p:cNvPr id="6" name="图片 5" descr="1MHz 方波 占空比"/>
          <p:cNvPicPr>
            <a:picLocks noChangeAspect="1"/>
          </p:cNvPicPr>
          <p:nvPr/>
        </p:nvPicPr>
        <p:blipFill>
          <a:blip r:embed="rId4"/>
          <a:srcRect r="-1786" b="30525"/>
          <a:stretch>
            <a:fillRect/>
          </a:stretch>
        </p:blipFill>
        <p:spPr>
          <a:xfrm>
            <a:off x="670560" y="4189095"/>
            <a:ext cx="5305425" cy="2669540"/>
          </a:xfrm>
          <a:prstGeom prst="rect">
            <a:avLst/>
          </a:prstGeom>
        </p:spPr>
      </p:pic>
      <p:sp>
        <p:nvSpPr>
          <p:cNvPr id="11" name="矩形 10"/>
          <p:cNvSpPr/>
          <p:nvPr/>
        </p:nvSpPr>
        <p:spPr>
          <a:xfrm rot="21240000">
            <a:off x="5747385" y="4036060"/>
            <a:ext cx="213868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正弦波</a:t>
            </a:r>
            <a:endParaRPr lang="zh-CN" altLang="en-US" sz="4000" b="1">
              <a:ln w="22225">
                <a:solidFill>
                  <a:schemeClr val="accent2"/>
                </a:solidFill>
                <a:prstDash val="solid"/>
              </a:ln>
              <a:solidFill>
                <a:schemeClr val="accent2">
                  <a:lumMod val="40000"/>
                  <a:lumOff val="60000"/>
                </a:schemeClr>
              </a:solidFill>
              <a:effectLst/>
            </a:endParaRPr>
          </a:p>
        </p:txBody>
      </p:sp>
      <p:sp>
        <p:nvSpPr>
          <p:cNvPr id="12" name="矩形 11"/>
          <p:cNvSpPr/>
          <p:nvPr/>
        </p:nvSpPr>
        <p:spPr>
          <a:xfrm rot="21120000">
            <a:off x="328295" y="3818890"/>
            <a:ext cx="1733550" cy="1322070"/>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方波</a:t>
            </a:r>
            <a:endParaRPr lang="zh-CN" altLang="en-US" sz="4000" b="1">
              <a:ln w="22225">
                <a:solidFill>
                  <a:schemeClr val="accent2"/>
                </a:solidFill>
                <a:prstDash val="solid"/>
              </a:ln>
              <a:solidFill>
                <a:schemeClr val="accent2">
                  <a:lumMod val="40000"/>
                  <a:lumOff val="60000"/>
                </a:schemeClr>
              </a:solidFill>
              <a:effectLst/>
            </a:endParaRPr>
          </a:p>
          <a:p>
            <a:pPr algn="ctr"/>
            <a:r>
              <a:rPr lang="zh-CN" altLang="en-US" sz="4000" b="1">
                <a:ln w="22225">
                  <a:solidFill>
                    <a:schemeClr val="accent2"/>
                  </a:solidFill>
                  <a:prstDash val="solid"/>
                </a:ln>
                <a:solidFill>
                  <a:schemeClr val="accent2">
                    <a:lumMod val="40000"/>
                    <a:lumOff val="60000"/>
                  </a:schemeClr>
                </a:solidFill>
                <a:effectLst/>
              </a:rPr>
              <a:t>占空比</a:t>
            </a:r>
            <a:endParaRPr lang="zh-CN" altLang="en-US" sz="4000" b="1">
              <a:ln w="22225">
                <a:solidFill>
                  <a:schemeClr val="accent2"/>
                </a:solidFill>
                <a:prstDash val="solid"/>
              </a:ln>
              <a:solidFill>
                <a:schemeClr val="accent2">
                  <a:lumMod val="40000"/>
                  <a:lumOff val="60000"/>
                </a:schemeClr>
              </a:solidFill>
              <a:effectLst/>
            </a:endParaRPr>
          </a:p>
        </p:txBody>
      </p:sp>
    </p:spTree>
    <p:custDataLst>
      <p:tags r:id="rId5"/>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en-US" altLang="zh-CN" sz="3200" dirty="0"/>
              <a:t>  </a:t>
            </a:r>
            <a:r>
              <a:rPr lang="zh-CN" altLang="en-US" sz="3200" dirty="0"/>
              <a:t>绪论</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1</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研究结果（</a:t>
            </a:r>
            <a:r>
              <a:rPr lang="en-US" altLang="zh-CN" dirty="0"/>
              <a:t>10Hz</a:t>
            </a:r>
            <a:r>
              <a:rPr lang="zh-CN" altLang="en-US" dirty="0"/>
              <a:t>各</a:t>
            </a:r>
            <a:r>
              <a:rPr lang="zh-CN" altLang="en-US" dirty="0"/>
              <a:t>波形的产生）</a:t>
            </a:r>
            <a:endParaRPr lang="zh-CN" altLang="en-US" dirty="0"/>
          </a:p>
        </p:txBody>
      </p:sp>
      <p:pic>
        <p:nvPicPr>
          <p:cNvPr id="3" name="图片 2" descr="C:\Users\ZLW\Desktop\调制信号的产生\实验结果\波形产生\10MHz 方波.png10MHz 方波"/>
          <p:cNvPicPr>
            <a:picLocks noChangeAspect="1"/>
          </p:cNvPicPr>
          <p:nvPr/>
        </p:nvPicPr>
        <p:blipFill>
          <a:blip r:embed="rId1"/>
          <a:srcRect/>
          <a:stretch>
            <a:fillRect/>
          </a:stretch>
        </p:blipFill>
        <p:spPr>
          <a:xfrm>
            <a:off x="670243" y="1106170"/>
            <a:ext cx="5260975" cy="3082925"/>
          </a:xfrm>
          <a:prstGeom prst="rect">
            <a:avLst/>
          </a:prstGeom>
        </p:spPr>
      </p:pic>
      <p:pic>
        <p:nvPicPr>
          <p:cNvPr id="4" name="图片 3" descr="C:\Users\ZLW\Desktop\调制信号的产生\实验结果\波形产生\10MHz 三角.png10MHz 三角"/>
          <p:cNvPicPr>
            <a:picLocks noChangeAspect="1"/>
          </p:cNvPicPr>
          <p:nvPr/>
        </p:nvPicPr>
        <p:blipFill>
          <a:blip r:embed="rId2"/>
          <a:srcRect/>
          <a:stretch>
            <a:fillRect/>
          </a:stretch>
        </p:blipFill>
        <p:spPr>
          <a:xfrm>
            <a:off x="6350000" y="1106805"/>
            <a:ext cx="5260340" cy="3081655"/>
          </a:xfrm>
          <a:prstGeom prst="rect">
            <a:avLst/>
          </a:prstGeom>
        </p:spPr>
      </p:pic>
      <p:pic>
        <p:nvPicPr>
          <p:cNvPr id="5" name="图片 4" descr="C:\Users\ZLW\Desktop\调制信号的产生\实验结果\波形产生\10MHz 正弦.png10MHz 正弦"/>
          <p:cNvPicPr>
            <a:picLocks noChangeAspect="1"/>
          </p:cNvPicPr>
          <p:nvPr/>
        </p:nvPicPr>
        <p:blipFill>
          <a:blip r:embed="rId3"/>
          <a:srcRect r="-627" b="24133"/>
          <a:stretch>
            <a:fillRect/>
          </a:stretch>
        </p:blipFill>
        <p:spPr>
          <a:xfrm>
            <a:off x="3192145" y="3947160"/>
            <a:ext cx="6588125" cy="2910840"/>
          </a:xfrm>
          <a:prstGeom prst="rect">
            <a:avLst/>
          </a:prstGeom>
        </p:spPr>
      </p:pic>
      <p:sp>
        <p:nvSpPr>
          <p:cNvPr id="7" name="矩形 6"/>
          <p:cNvSpPr/>
          <p:nvPr/>
        </p:nvSpPr>
        <p:spPr>
          <a:xfrm rot="21120000">
            <a:off x="6015990" y="1067435"/>
            <a:ext cx="173355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三角波</a:t>
            </a:r>
            <a:endParaRPr lang="zh-CN" altLang="en-US" sz="4000" b="1">
              <a:ln w="22225">
                <a:solidFill>
                  <a:schemeClr val="accent2"/>
                </a:solidFill>
                <a:prstDash val="solid"/>
              </a:ln>
              <a:solidFill>
                <a:schemeClr val="accent2">
                  <a:lumMod val="40000"/>
                  <a:lumOff val="60000"/>
                </a:schemeClr>
              </a:solidFill>
              <a:effectLst/>
            </a:endParaRPr>
          </a:p>
        </p:txBody>
      </p:sp>
      <p:sp>
        <p:nvSpPr>
          <p:cNvPr id="8" name="矩形 7"/>
          <p:cNvSpPr/>
          <p:nvPr/>
        </p:nvSpPr>
        <p:spPr>
          <a:xfrm rot="21120000">
            <a:off x="517525" y="1233170"/>
            <a:ext cx="135509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方波</a:t>
            </a:r>
            <a:endParaRPr lang="zh-CN" altLang="en-US" sz="4000" b="1">
              <a:ln w="22225">
                <a:solidFill>
                  <a:schemeClr val="accent2"/>
                </a:solidFill>
                <a:prstDash val="solid"/>
              </a:ln>
              <a:solidFill>
                <a:schemeClr val="accent2">
                  <a:lumMod val="40000"/>
                  <a:lumOff val="60000"/>
                </a:schemeClr>
              </a:solidFill>
              <a:effectLst/>
            </a:endParaRPr>
          </a:p>
        </p:txBody>
      </p:sp>
      <p:sp>
        <p:nvSpPr>
          <p:cNvPr id="9" name="矩形 8"/>
          <p:cNvSpPr/>
          <p:nvPr/>
        </p:nvSpPr>
        <p:spPr>
          <a:xfrm>
            <a:off x="5417185" y="3693160"/>
            <a:ext cx="2138680" cy="706755"/>
          </a:xfrm>
          <a:prstGeom prst="rect">
            <a:avLst/>
          </a:prstGeom>
          <a:noFill/>
          <a:ln>
            <a:noFill/>
          </a:ln>
        </p:spPr>
        <p:txBody>
          <a:bodyPr wrap="square" rtlCol="0" anchor="t">
            <a:spAutoFit/>
          </a:bodyPr>
          <a:p>
            <a:pPr algn="ctr"/>
            <a:r>
              <a:rPr lang="zh-CN" altLang="en-US" sz="4000" b="1">
                <a:ln w="22225">
                  <a:solidFill>
                    <a:schemeClr val="accent2"/>
                  </a:solidFill>
                  <a:prstDash val="solid"/>
                </a:ln>
                <a:solidFill>
                  <a:schemeClr val="accent2">
                    <a:lumMod val="40000"/>
                    <a:lumOff val="60000"/>
                  </a:schemeClr>
                </a:solidFill>
                <a:effectLst/>
              </a:rPr>
              <a:t>正弦波</a:t>
            </a:r>
            <a:endParaRPr lang="zh-CN" altLang="en-US" sz="4000" b="1">
              <a:ln w="22225">
                <a:solidFill>
                  <a:schemeClr val="accent2"/>
                </a:solidFill>
                <a:prstDash val="solid"/>
              </a:ln>
              <a:solidFill>
                <a:schemeClr val="accent2">
                  <a:lumMod val="40000"/>
                  <a:lumOff val="60000"/>
                </a:schemeClr>
              </a:solidFill>
              <a:effectLst/>
            </a:endParaRPr>
          </a:p>
        </p:txBody>
      </p:sp>
    </p:spTree>
    <p:custDataLst>
      <p:tags r:id="rId4"/>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sym typeface="+mn-ea"/>
              </a:rPr>
              <a:t>研究结果（</a:t>
            </a:r>
            <a:r>
              <a:rPr lang="zh-CN" altLang="en-US" dirty="0">
                <a:sym typeface="+mn-ea"/>
              </a:rPr>
              <a:t>频谱）</a:t>
            </a:r>
            <a:endParaRPr lang="zh-CN" altLang="en-US" dirty="0"/>
          </a:p>
        </p:txBody>
      </p:sp>
      <p:pic>
        <p:nvPicPr>
          <p:cNvPr id="3" name="图片 2" descr="C:\Users\ZLW\Desktop\调制信号的产生\实验结果\频谱：载波1M，调制波10k，跳频500k 1.png频谱：载波1M，调制波10k，跳频500k 1"/>
          <p:cNvPicPr>
            <a:picLocks noChangeAspect="1"/>
          </p:cNvPicPr>
          <p:nvPr/>
        </p:nvPicPr>
        <p:blipFill>
          <a:blip r:embed="rId1"/>
          <a:srcRect/>
          <a:stretch>
            <a:fillRect/>
          </a:stretch>
        </p:blipFill>
        <p:spPr>
          <a:xfrm>
            <a:off x="689293" y="1599883"/>
            <a:ext cx="4875530" cy="3658235"/>
          </a:xfrm>
          <a:prstGeom prst="rect">
            <a:avLst/>
          </a:prstGeom>
        </p:spPr>
      </p:pic>
      <p:pic>
        <p:nvPicPr>
          <p:cNvPr id="4" name="图片 3" descr="C:\Users\ZLW\Desktop\调制信号的产生\实验结果\频谱：载波1M，调制波10k，跳频500k.png频谱：载波1M，调制波10k，跳频500k"/>
          <p:cNvPicPr>
            <a:picLocks noChangeAspect="1"/>
          </p:cNvPicPr>
          <p:nvPr/>
        </p:nvPicPr>
        <p:blipFill>
          <a:blip r:embed="rId2"/>
          <a:srcRect/>
          <a:stretch>
            <a:fillRect/>
          </a:stretch>
        </p:blipFill>
        <p:spPr>
          <a:xfrm>
            <a:off x="6939915" y="1603058"/>
            <a:ext cx="4888230" cy="3655060"/>
          </a:xfrm>
          <a:prstGeom prst="rect">
            <a:avLst/>
          </a:prstGeom>
        </p:spPr>
      </p:pic>
      <p:sp>
        <p:nvSpPr>
          <p:cNvPr id="5" name="文本框 4"/>
          <p:cNvSpPr txBox="1"/>
          <p:nvPr/>
        </p:nvSpPr>
        <p:spPr>
          <a:xfrm>
            <a:off x="1272540" y="5514975"/>
            <a:ext cx="3822700" cy="368300"/>
          </a:xfrm>
          <a:prstGeom prst="rect">
            <a:avLst/>
          </a:prstGeom>
          <a:noFill/>
        </p:spPr>
        <p:txBody>
          <a:bodyPr wrap="square" rtlCol="0" anchor="t">
            <a:spAutoFit/>
          </a:bodyPr>
          <a:p>
            <a:r>
              <a:rPr lang="zh-CN" altLang="en-US"/>
              <a:t>载波1M，调制波10k，跳频</a:t>
            </a:r>
            <a:r>
              <a:rPr lang="en-US" altLang="zh-CN"/>
              <a:t>5</a:t>
            </a:r>
            <a:r>
              <a:rPr lang="zh-CN" altLang="en-US"/>
              <a:t>00k</a:t>
            </a:r>
            <a:endParaRPr lang="zh-CN" altLang="en-US"/>
          </a:p>
        </p:txBody>
      </p:sp>
      <p:sp>
        <p:nvSpPr>
          <p:cNvPr id="6" name="文本框 5"/>
          <p:cNvSpPr txBox="1"/>
          <p:nvPr/>
        </p:nvSpPr>
        <p:spPr>
          <a:xfrm>
            <a:off x="7254240" y="5514975"/>
            <a:ext cx="3768090" cy="368300"/>
          </a:xfrm>
          <a:prstGeom prst="rect">
            <a:avLst/>
          </a:prstGeom>
          <a:noFill/>
        </p:spPr>
        <p:txBody>
          <a:bodyPr wrap="square" rtlCol="0" anchor="t">
            <a:spAutoFit/>
          </a:bodyPr>
          <a:p>
            <a:r>
              <a:rPr lang="zh-CN" altLang="en-US"/>
              <a:t>载波1M，调制波10k，跳频</a:t>
            </a:r>
            <a:r>
              <a:rPr lang="en-US" altLang="zh-CN"/>
              <a:t>5</a:t>
            </a:r>
            <a:r>
              <a:rPr lang="zh-CN" altLang="en-US"/>
              <a:t>00k</a:t>
            </a:r>
            <a:endParaRPr lang="zh-CN" altLang="en-US"/>
          </a:p>
        </p:txBody>
      </p:sp>
      <p:pic>
        <p:nvPicPr>
          <p:cNvPr id="7" name="图片 6" descr="C:\Users\ZLW\Desktop\调制信号的产生\实验结果\频谱：载波1M，调制波10k，调制度1.png频谱：载波1M，调制波10k，调制度1"/>
          <p:cNvPicPr>
            <a:picLocks noChangeAspect="1"/>
          </p:cNvPicPr>
          <p:nvPr/>
        </p:nvPicPr>
        <p:blipFill>
          <a:blip r:embed="rId3"/>
          <a:srcRect l="163" t="6479" r="-163" b="-6479"/>
          <a:stretch>
            <a:fillRect/>
          </a:stretch>
        </p:blipFill>
        <p:spPr>
          <a:xfrm>
            <a:off x="3007995" y="1600200"/>
            <a:ext cx="6637020" cy="4988560"/>
          </a:xfrm>
          <a:prstGeom prst="rect">
            <a:avLst/>
          </a:prstGeom>
        </p:spPr>
      </p:pic>
      <p:sp>
        <p:nvSpPr>
          <p:cNvPr id="8" name="文本框 7"/>
          <p:cNvSpPr txBox="1"/>
          <p:nvPr/>
        </p:nvSpPr>
        <p:spPr>
          <a:xfrm>
            <a:off x="4436110" y="6306185"/>
            <a:ext cx="3320415" cy="368300"/>
          </a:xfrm>
          <a:prstGeom prst="rect">
            <a:avLst/>
          </a:prstGeom>
          <a:noFill/>
        </p:spPr>
        <p:txBody>
          <a:bodyPr wrap="square" rtlCol="0">
            <a:spAutoFit/>
          </a:bodyPr>
          <a:p>
            <a:pPr algn="ctr"/>
            <a:r>
              <a:rPr lang="zh-CN" altLang="en-US"/>
              <a:t>调制度为</a:t>
            </a:r>
            <a:r>
              <a:rPr lang="en-US" altLang="zh-CN">
                <a:solidFill>
                  <a:srgbClr val="FF0000"/>
                </a:solidFill>
              </a:rPr>
              <a:t>1</a:t>
            </a:r>
            <a:endParaRPr lang="en-US" altLang="zh-CN">
              <a:solidFill>
                <a:srgbClr val="FF0000"/>
              </a:solidFill>
            </a:endParaRPr>
          </a:p>
        </p:txBody>
      </p:sp>
      <p:sp>
        <p:nvSpPr>
          <p:cNvPr id="9" name="文本框 8"/>
          <p:cNvSpPr txBox="1"/>
          <p:nvPr/>
        </p:nvSpPr>
        <p:spPr>
          <a:xfrm>
            <a:off x="4434840" y="1130300"/>
            <a:ext cx="378396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cs typeface="楷体" panose="02010609060101010101" charset="-122"/>
                <a:sym typeface="+mn-ea"/>
              </a:rPr>
              <a:t>载波1M，调制波10k</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sym typeface="+mn-ea"/>
              </a:rPr>
              <a:t>研究结果（</a:t>
            </a:r>
            <a:r>
              <a:rPr lang="zh-CN" altLang="en-US" dirty="0">
                <a:sym typeface="+mn-ea"/>
              </a:rPr>
              <a:t>频谱）</a:t>
            </a:r>
            <a:endParaRPr lang="zh-CN" altLang="en-US" dirty="0"/>
          </a:p>
        </p:txBody>
      </p:sp>
      <p:pic>
        <p:nvPicPr>
          <p:cNvPr id="3" name="图片 2" descr="C:\Users\ZLW\Desktop\调制信号的产生\实验结果\频谱：载波3M，调制波10k，跳频1M 1.png频谱：载波3M，调制波10k，跳频1M 1"/>
          <p:cNvPicPr>
            <a:picLocks noChangeAspect="1"/>
          </p:cNvPicPr>
          <p:nvPr/>
        </p:nvPicPr>
        <p:blipFill>
          <a:blip r:embed="rId1"/>
          <a:srcRect/>
          <a:stretch>
            <a:fillRect/>
          </a:stretch>
        </p:blipFill>
        <p:spPr>
          <a:xfrm>
            <a:off x="692468" y="1604011"/>
            <a:ext cx="4869180" cy="3649980"/>
          </a:xfrm>
          <a:prstGeom prst="rect">
            <a:avLst/>
          </a:prstGeom>
        </p:spPr>
      </p:pic>
      <p:pic>
        <p:nvPicPr>
          <p:cNvPr id="4" name="图片 3" descr="C:\Users\ZLW\Desktop\调制信号的产生\实验结果\频谱：载波3M，调制波10k，跳频1M 1.png频谱：载波3M，调制波10k，跳频1M 1"/>
          <p:cNvPicPr>
            <a:picLocks noChangeAspect="1"/>
          </p:cNvPicPr>
          <p:nvPr/>
        </p:nvPicPr>
        <p:blipFill>
          <a:blip r:embed="rId1"/>
          <a:srcRect/>
          <a:stretch>
            <a:fillRect/>
          </a:stretch>
        </p:blipFill>
        <p:spPr>
          <a:xfrm>
            <a:off x="6946583" y="1603058"/>
            <a:ext cx="4874895" cy="3655060"/>
          </a:xfrm>
          <a:prstGeom prst="rect">
            <a:avLst/>
          </a:prstGeom>
        </p:spPr>
      </p:pic>
      <p:sp>
        <p:nvSpPr>
          <p:cNvPr id="5" name="文本框 4"/>
          <p:cNvSpPr txBox="1"/>
          <p:nvPr/>
        </p:nvSpPr>
        <p:spPr>
          <a:xfrm>
            <a:off x="1272540" y="5514975"/>
            <a:ext cx="4414520" cy="368300"/>
          </a:xfrm>
          <a:prstGeom prst="rect">
            <a:avLst/>
          </a:prstGeom>
          <a:noFill/>
        </p:spPr>
        <p:txBody>
          <a:bodyPr wrap="square" rtlCol="0" anchor="t">
            <a:spAutoFit/>
          </a:bodyPr>
          <a:p>
            <a:r>
              <a:rPr>
                <a:sym typeface="+mn-ea"/>
              </a:rPr>
              <a:t>载波3M，调制波10k，跳频1M</a:t>
            </a:r>
            <a:endParaRPr>
              <a:sym typeface="+mn-ea"/>
            </a:endParaRPr>
          </a:p>
        </p:txBody>
      </p:sp>
      <p:sp>
        <p:nvSpPr>
          <p:cNvPr id="6" name="文本框 5"/>
          <p:cNvSpPr txBox="1"/>
          <p:nvPr/>
        </p:nvSpPr>
        <p:spPr>
          <a:xfrm>
            <a:off x="7254240" y="5514975"/>
            <a:ext cx="4489450" cy="368300"/>
          </a:xfrm>
          <a:prstGeom prst="rect">
            <a:avLst/>
          </a:prstGeom>
          <a:noFill/>
        </p:spPr>
        <p:txBody>
          <a:bodyPr wrap="square" rtlCol="0" anchor="t">
            <a:spAutoFit/>
          </a:bodyPr>
          <a:p>
            <a:r>
              <a:t>载波3M，调制波10k，跳频1M </a:t>
            </a:r>
          </a:p>
        </p:txBody>
      </p:sp>
      <p:pic>
        <p:nvPicPr>
          <p:cNvPr id="7" name="图片 6" descr="C:\Users\ZLW\Desktop\调制信号的产生\实验结果\频谱：载波2M，调制波10k，最大频偏1M.png频谱：载波2M，调制波10k，最大频偏1M"/>
          <p:cNvPicPr>
            <a:picLocks noChangeAspect="1"/>
          </p:cNvPicPr>
          <p:nvPr/>
        </p:nvPicPr>
        <p:blipFill>
          <a:blip r:embed="rId2"/>
          <a:srcRect/>
          <a:stretch>
            <a:fillRect/>
          </a:stretch>
        </p:blipFill>
        <p:spPr>
          <a:xfrm>
            <a:off x="3094355" y="1471930"/>
            <a:ext cx="6637020" cy="4986020"/>
          </a:xfrm>
          <a:prstGeom prst="rect">
            <a:avLst/>
          </a:prstGeom>
        </p:spPr>
      </p:pic>
      <p:sp>
        <p:nvSpPr>
          <p:cNvPr id="8" name="文本框 7"/>
          <p:cNvSpPr txBox="1"/>
          <p:nvPr/>
        </p:nvSpPr>
        <p:spPr>
          <a:xfrm>
            <a:off x="4402455" y="6306185"/>
            <a:ext cx="4020185" cy="368300"/>
          </a:xfrm>
          <a:prstGeom prst="rect">
            <a:avLst/>
          </a:prstGeom>
          <a:noFill/>
        </p:spPr>
        <p:txBody>
          <a:bodyPr wrap="square" rtlCol="0">
            <a:spAutoFit/>
          </a:bodyPr>
          <a:p>
            <a:pPr algn="ctr"/>
            <a:r>
              <a:t>载波2M，调制波10k，最大频偏1M</a:t>
            </a:r>
          </a:p>
        </p:txBody>
      </p:sp>
      <p:sp>
        <p:nvSpPr>
          <p:cNvPr id="9" name="文本框 8"/>
          <p:cNvSpPr txBox="1"/>
          <p:nvPr/>
        </p:nvSpPr>
        <p:spPr>
          <a:xfrm>
            <a:off x="4204335" y="1055370"/>
            <a:ext cx="3783965" cy="521970"/>
          </a:xfrm>
          <a:prstGeom prst="rect">
            <a:avLst/>
          </a:prstGeom>
          <a:noFill/>
        </p:spPr>
        <p:txBody>
          <a:bodyPr wrap="square" rtlCol="0">
            <a:spAutoFit/>
          </a:bodyPr>
          <a:p>
            <a:pPr algn="ctr"/>
            <a:r>
              <a:rPr lang="zh-CN" altLang="en-US" sz="2800" b="1">
                <a:latin typeface="楷体" panose="02010609060101010101" charset="-122"/>
                <a:ea typeface="楷体" panose="02010609060101010101" charset="-122"/>
                <a:cs typeface="楷体" panose="02010609060101010101" charset="-122"/>
                <a:sym typeface="+mn-ea"/>
              </a:rPr>
              <a:t>调制波10k</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参考文献</a:t>
            </a:r>
            <a:r>
              <a:rPr lang="zh-CN" altLang="en-US" sz="3200" dirty="0"/>
              <a:t>与总结</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800" spc="100" dirty="0">
                <a:solidFill>
                  <a:schemeClr val="accent3"/>
                </a:solidFill>
                <a:latin typeface="Impact" panose="020B0806030902050204" pitchFamily="34" charset="0"/>
                <a:cs typeface="Arial" panose="020B0604020202020204" pitchFamily="34" charset="0"/>
              </a:rPr>
              <a:t>4</a:t>
            </a:r>
            <a:endParaRPr lang="en-US" altLang="zh-CN"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参考文献</a:t>
            </a:r>
            <a:endParaRPr lang="zh-CN" altLang="en-US" dirty="0"/>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总结</a:t>
            </a:r>
            <a:endParaRPr lang="zh-CN" altLang="en-US" dirty="0"/>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0" name="think-cell Slide" r:id="rId2" imgW="9525" imgH="9525" progId="TCLayout.ActiveDocument.1">
                  <p:embed/>
                </p:oleObj>
              </mc:Choice>
              <mc:Fallback>
                <p:oleObj name="think-cell Slide" r:id="rId2" imgW="9525" imgH="9525" progId="TCLayout.ActiveDocument.1">
                  <p:embed/>
                  <p:pic>
                    <p:nvPicPr>
                      <p:cNvPr id="0" name="iśľîḓ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2" name="iśļíḑ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ṡḻïḓê"/>
          <p:cNvSpPr>
            <a:spLocks noGrp="1"/>
          </p:cNvSpPr>
          <p:nvPr>
            <p:ph type="ctrTitle"/>
          </p:nvPr>
        </p:nvSpPr>
        <p:spPr>
          <a:xfrm>
            <a:off x="673100" y="2371548"/>
            <a:ext cx="10845798" cy="1621509"/>
          </a:xfrm>
        </p:spPr>
        <p:txBody>
          <a:bodyPr>
            <a:normAutofit/>
          </a:bodyPr>
          <a:lstStyle/>
          <a:p>
            <a:r>
              <a:rPr lang="en-US" altLang="zh-CN" sz="8000" dirty="0">
                <a:solidFill>
                  <a:schemeClr val="accent3"/>
                </a:solidFill>
              </a:rPr>
              <a:t>THANKS</a:t>
            </a:r>
            <a:endParaRPr lang="zh-CN" altLang="en-US" dirty="0">
              <a:solidFill>
                <a:schemeClr val="accent3"/>
              </a:solidFill>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p:cNvSpPr>
            <a:spLocks noGrp="1"/>
          </p:cNvSpPr>
          <p:nvPr>
            <p:ph type="title"/>
          </p:nvPr>
        </p:nvSpPr>
        <p:spPr/>
        <p:txBody>
          <a:bodyPr/>
          <a:lstStyle/>
          <a:p>
            <a:r>
              <a:rPr lang="zh-CN" altLang="en-US" dirty="0"/>
              <a:t>绪论（</a:t>
            </a:r>
            <a:r>
              <a:rPr lang="zh-CN" altLang="en-US" dirty="0">
                <a:highlight>
                  <a:srgbClr val="FFFF00"/>
                </a:highlight>
              </a:rPr>
              <a:t>为什么研究这个，解决什么问题</a:t>
            </a:r>
            <a:r>
              <a:rPr lang="zh-CN" altLang="en-US" dirty="0"/>
              <a:t>）</a:t>
            </a:r>
            <a:endParaRPr lang="zh-CN" altLang="en-US" dirty="0"/>
          </a:p>
        </p:txBody>
      </p:sp>
      <p:sp>
        <p:nvSpPr>
          <p:cNvPr id="4" name="文本框 3"/>
          <p:cNvSpPr txBox="1"/>
          <p:nvPr/>
        </p:nvSpPr>
        <p:spPr>
          <a:xfrm>
            <a:off x="791210" y="1262380"/>
            <a:ext cx="10728960" cy="5477510"/>
          </a:xfrm>
          <a:prstGeom prst="rect">
            <a:avLst/>
          </a:prstGeom>
          <a:noFill/>
        </p:spPr>
        <p:txBody>
          <a:bodyPr wrap="square" rtlCol="0">
            <a:spAutoFit/>
          </a:bodyPr>
          <a:lstStyle/>
          <a:p>
            <a:pPr indent="0">
              <a:lnSpc>
                <a:spcPts val="2400"/>
              </a:lnSpc>
              <a:buFont typeface="Wingdings" panose="05000000000000000000" pitchFamily="2" charset="2"/>
              <a:buNone/>
            </a:pPr>
            <a:r>
              <a:rPr lang="zh-CN" altLang="en-US" sz="2800" b="1" dirty="0">
                <a:latin typeface="楷体" panose="02010609060101010101" charset="-122"/>
                <a:ea typeface="楷体" panose="02010609060101010101" charset="-122"/>
              </a:rPr>
              <a:t>研究目的：</a:t>
            </a:r>
            <a:endParaRPr lang="en-US" altLang="zh-CN" sz="2800" b="1" dirty="0">
              <a:latin typeface="楷体" panose="02010609060101010101" charset="-122"/>
              <a:ea typeface="楷体" panose="02010609060101010101" charset="-122"/>
            </a:endParaRPr>
          </a:p>
          <a:p>
            <a:pPr marL="285750" indent="-285750">
              <a:lnSpc>
                <a:spcPct val="15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伴随着信息产业的迭代更新, 现代通信逐渐成为了人们日常生活中不可缺少的一部分。</a:t>
            </a:r>
            <a:r>
              <a:rPr lang="zh-CN" altLang="en-US" sz="2000" dirty="0">
                <a:solidFill>
                  <a:schemeClr val="accent3"/>
                </a:solidFill>
                <a:latin typeface="楷体" panose="02010609060101010101" charset="-122"/>
                <a:ea typeface="楷体" panose="02010609060101010101" charset="-122"/>
                <a:cs typeface="楷体" panose="02010609060101010101" charset="-122"/>
              </a:rPr>
              <a:t>调制</a:t>
            </a:r>
            <a:r>
              <a:rPr lang="zh-CN" altLang="en-US" sz="2000" dirty="0">
                <a:latin typeface="楷体" panose="02010609060101010101" charset="-122"/>
                <a:ea typeface="楷体" panose="02010609060101010101" charset="-122"/>
                <a:cs typeface="楷体" panose="02010609060101010101" charset="-122"/>
              </a:rPr>
              <a:t>在通信系统中有十分重要的作用。它对系统的传输有效性和传输的可靠性有着很大的影响，</a:t>
            </a:r>
            <a:r>
              <a:rPr lang="zh-CN" altLang="en-US" sz="2000" dirty="0">
                <a:solidFill>
                  <a:schemeClr val="accent3"/>
                </a:solidFill>
                <a:latin typeface="楷体" panose="02010609060101010101" charset="-122"/>
                <a:ea typeface="楷体" panose="02010609060101010101" charset="-122"/>
                <a:cs typeface="楷体" panose="02010609060101010101" charset="-122"/>
              </a:rPr>
              <a:t>调制方式往往决定了一个通信系统的性能</a:t>
            </a:r>
            <a:r>
              <a:rPr lang="zh-CN" altLang="en-US" sz="2000" dirty="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r>
              <a:rPr lang="zh-CN" altLang="en-US" sz="2000" b="1" dirty="0">
                <a:latin typeface="楷体" panose="02010609060101010101" charset="-122"/>
                <a:ea typeface="楷体" panose="02010609060101010101" charset="-122"/>
                <a:cs typeface="楷体" panose="02010609060101010101" charset="-122"/>
              </a:rPr>
              <a:t>痛点</a:t>
            </a:r>
            <a:r>
              <a:rPr lang="zh-CN" altLang="en-US" sz="2000" dirty="0">
                <a:latin typeface="楷体" panose="02010609060101010101" charset="-122"/>
                <a:ea typeface="楷体" panose="02010609060101010101" charset="-122"/>
                <a:cs typeface="楷体" panose="02010609060101010101" charset="-122"/>
              </a:rPr>
              <a:t>：现代电子测量对于信号源频率</a:t>
            </a:r>
            <a:r>
              <a:rPr lang="zh-CN" altLang="en-US" sz="2000" dirty="0">
                <a:solidFill>
                  <a:schemeClr val="accent3"/>
                </a:solidFill>
                <a:latin typeface="楷体" panose="02010609060101010101" charset="-122"/>
                <a:ea typeface="楷体" panose="02010609060101010101" charset="-122"/>
                <a:cs typeface="楷体" panose="02010609060101010101" charset="-122"/>
              </a:rPr>
              <a:t>准确度和稳定度的要求越来越高</a:t>
            </a:r>
            <a:r>
              <a:rPr lang="zh-CN" altLang="en-US" sz="2000" dirty="0">
                <a:latin typeface="楷体" panose="02010609060101010101" charset="-122"/>
                <a:ea typeface="楷体" panose="02010609060101010101" charset="-122"/>
                <a:cs typeface="楷体" panose="02010609060101010101" charset="-122"/>
              </a:rPr>
              <a:t>，要求在较宽的频率范围内输出可以获得输出频率的高稳定度和准确度</a:t>
            </a:r>
            <a:r>
              <a:rPr lang="zh-CN" altLang="en-US" sz="2000" dirty="0">
                <a:latin typeface="楷体" panose="02010609060101010101" charset="-122"/>
                <a:ea typeface="楷体" panose="02010609060101010101" charset="-122"/>
                <a:cs typeface="楷体" panose="02010609060101010101" charset="-122"/>
              </a:rPr>
              <a:t>。合成信号发生器则具有很高的频率稳定度，其频率准确度般可达到</a:t>
            </a:r>
            <a:r>
              <a:rPr lang="en-US" altLang="zh-CN" sz="2000" dirty="0">
                <a:latin typeface="楷体" panose="02010609060101010101" charset="-122"/>
                <a:ea typeface="楷体" panose="02010609060101010101" charset="-122"/>
                <a:cs typeface="楷体" panose="02010609060101010101" charset="-122"/>
              </a:rPr>
              <a:t>   </a:t>
            </a:r>
            <a:r>
              <a:rPr lang="zh-CN" altLang="en-US" sz="2000" dirty="0">
                <a:latin typeface="楷体" panose="02010609060101010101" charset="-122"/>
                <a:ea typeface="楷体" panose="02010609060101010101" charset="-122"/>
                <a:cs typeface="楷体" panose="02010609060101010101" charset="-122"/>
              </a:rPr>
              <a:t>或更高的水平。</a:t>
            </a: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直接频率合成( direct digital frequency synthesizer，DDFS), 是一项较新的数字化频率合成技术, 具有频率转换速度快、相对带宽宽、频率分辨率高以及波形稳定等优点。</a:t>
            </a: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5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p:txBody>
      </p:sp>
      <p:graphicFrame>
        <p:nvGraphicFramePr>
          <p:cNvPr id="3" name="对象 2">
            <a:hlinkClick r:id="" action="ppaction://ole?verb="/>
          </p:cNvPr>
          <p:cNvGraphicFramePr>
            <a:graphicFrameLocks noChangeAspect="1"/>
          </p:cNvGraphicFramePr>
          <p:nvPr/>
        </p:nvGraphicFramePr>
        <p:xfrm>
          <a:off x="3740785" y="4339590"/>
          <a:ext cx="453390" cy="453390"/>
        </p:xfrm>
        <a:graphic>
          <a:graphicData uri="http://schemas.openxmlformats.org/presentationml/2006/ole">
            <mc:AlternateContent xmlns:mc="http://schemas.openxmlformats.org/markup-compatibility/2006">
              <mc:Choice xmlns:v="urn:schemas-microsoft-com:vml" Requires="v">
                <p:oleObj spid="_x0000_s1025" name="" r:id="rId1" imgW="292100" imgH="292100" progId="Equation.KSEE3">
                  <p:embed/>
                </p:oleObj>
              </mc:Choice>
              <mc:Fallback>
                <p:oleObj name="" r:id="rId1" imgW="292100" imgH="292100" progId="Equation.KSEE3">
                  <p:embed/>
                  <p:pic>
                    <p:nvPicPr>
                      <p:cNvPr id="0" name="图片 1024"/>
                      <p:cNvPicPr/>
                      <p:nvPr/>
                    </p:nvPicPr>
                    <p:blipFill>
                      <a:blip r:embed="rId2"/>
                      <a:stretch>
                        <a:fillRect/>
                      </a:stretch>
                    </p:blipFill>
                    <p:spPr>
                      <a:xfrm>
                        <a:off x="3740785" y="4339590"/>
                        <a:ext cx="453390" cy="45339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S1iḋè"/>
        <p:cNvGrpSpPr/>
        <p:nvPr/>
      </p:nvGrpSpPr>
      <p:grpSpPr>
        <a:xfrm>
          <a:off x="0" y="0"/>
          <a:ext cx="0" cy="0"/>
          <a:chOff x="0" y="0"/>
          <a:chExt cx="0" cy="0"/>
        </a:xfrm>
      </p:grpSpPr>
      <p:sp>
        <p:nvSpPr>
          <p:cNvPr id="2" name="i$ļïḋé"/>
          <p:cNvSpPr>
            <a:spLocks noGrp="1"/>
          </p:cNvSpPr>
          <p:nvPr>
            <p:ph type="title"/>
          </p:nvPr>
        </p:nvSpPr>
        <p:spPr/>
        <p:txBody>
          <a:bodyPr/>
          <a:lstStyle/>
          <a:p>
            <a:r>
              <a:rPr lang="zh-CN" altLang="en-US" dirty="0"/>
              <a:t>绪论</a:t>
            </a:r>
            <a:endParaRPr lang="zh-CN" altLang="en-US" dirty="0"/>
          </a:p>
        </p:txBody>
      </p:sp>
      <p:sp>
        <p:nvSpPr>
          <p:cNvPr id="4" name="文本框 3"/>
          <p:cNvSpPr txBox="1"/>
          <p:nvPr/>
        </p:nvSpPr>
        <p:spPr>
          <a:xfrm>
            <a:off x="671195" y="1311910"/>
            <a:ext cx="10850245" cy="4554220"/>
          </a:xfrm>
          <a:prstGeom prst="rect">
            <a:avLst/>
          </a:prstGeom>
          <a:noFill/>
        </p:spPr>
        <p:txBody>
          <a:bodyPr wrap="square" rtlCol="0">
            <a:spAutoFit/>
          </a:bodyPr>
          <a:lstStyle/>
          <a:p>
            <a:pPr algn="l">
              <a:lnSpc>
                <a:spcPts val="2400"/>
              </a:lnSpc>
            </a:pPr>
            <a:r>
              <a:rPr lang="zh-CN" altLang="en-US" sz="2800" b="1" dirty="0">
                <a:latin typeface="楷体" panose="02010609060101010101" charset="-122"/>
                <a:ea typeface="楷体" panose="02010609060101010101" charset="-122"/>
                <a:cs typeface="楷体" panose="02010609060101010101" charset="-122"/>
              </a:rPr>
              <a:t>研究目标</a:t>
            </a:r>
            <a:r>
              <a:rPr lang="zh-CN" altLang="en-US" sz="2800" dirty="0">
                <a:latin typeface="楷体" panose="02010609060101010101" charset="-122"/>
                <a:ea typeface="楷体" panose="02010609060101010101" charset="-122"/>
                <a:cs typeface="楷体" panose="02010609060101010101" charset="-122"/>
              </a:rPr>
              <a:t>：</a:t>
            </a:r>
            <a:endParaRPr lang="en-US" altLang="zh-CN" sz="2000" dirty="0">
              <a:latin typeface="楷体" panose="02010609060101010101" charset="-122"/>
              <a:ea typeface="楷体" panose="02010609060101010101" charset="-122"/>
              <a:cs typeface="楷体" panose="02010609060101010101" charset="-122"/>
            </a:endParaRPr>
          </a:p>
          <a:p>
            <a:pPr algn="l">
              <a:lnSpc>
                <a:spcPct val="150000"/>
              </a:lnSpc>
            </a:pPr>
            <a:r>
              <a:rPr lang="en-US" altLang="zh-CN" sz="2000" dirty="0">
                <a:latin typeface="楷体" panose="02010609060101010101" charset="-122"/>
                <a:ea typeface="楷体" panose="02010609060101010101" charset="-122"/>
                <a:cs typeface="楷体" panose="02010609060101010101" charset="-122"/>
              </a:rPr>
              <a:t>   </a:t>
            </a:r>
            <a:r>
              <a:rPr lang="zh-CN" altLang="en-US" sz="2000" dirty="0">
                <a:latin typeface="楷体" panose="02010609060101010101" charset="-122"/>
                <a:ea typeface="楷体" panose="02010609060101010101" charset="-122"/>
                <a:cs typeface="楷体" panose="02010609060101010101" charset="-122"/>
              </a:rPr>
              <a:t>本论文的目的是设计完成调制信号发生模块。该模块能够实现调幅、调频、调相等多种调制方式；同时分析设计参数与调制参数之间的关系并测试验证；最后完成上位机（PC端）显控界面，并能与模块进行通信控制。</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调制信号发生模块</a:t>
            </a:r>
            <a:r>
              <a:rPr lang="zh-CN" altLang="en-US" sz="2000" dirty="0">
                <a:solidFill>
                  <a:schemeClr val="accent3"/>
                </a:solidFill>
                <a:latin typeface="楷体" panose="02010609060101010101" charset="-122"/>
                <a:ea typeface="楷体" panose="02010609060101010101" charset="-122"/>
                <a:cs typeface="楷体" panose="02010609060101010101" charset="-122"/>
              </a:rPr>
              <a:t>主要指标</a:t>
            </a:r>
            <a:r>
              <a:rPr lang="zh-CN" altLang="en-US" sz="2000" dirty="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   （1） 载波频率：100kHz — 10MHz</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   （2） 调制波频率：1Hz — 10kHz</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   （3） 载波波形类型：正弦、三角、方波（50%占空比）</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   （4） 调制波形类型：正弦、三角、方波（50%占空比）</a:t>
            </a:r>
            <a:endParaRPr lang="zh-CN" altLang="en-US" sz="2000" dirty="0">
              <a:latin typeface="楷体" panose="02010609060101010101" charset="-122"/>
              <a:ea typeface="楷体" panose="02010609060101010101" charset="-122"/>
              <a:cs typeface="楷体" panose="02010609060101010101" charset="-122"/>
            </a:endParaRPr>
          </a:p>
          <a:p>
            <a:pPr algn="l">
              <a:lnSpc>
                <a:spcPct val="150000"/>
              </a:lnSpc>
            </a:pPr>
            <a:r>
              <a:rPr lang="zh-CN" altLang="en-US" sz="2000" dirty="0">
                <a:latin typeface="楷体" panose="02010609060101010101" charset="-122"/>
                <a:ea typeface="楷体" panose="02010609060101010101" charset="-122"/>
                <a:cs typeface="楷体" panose="02010609060101010101" charset="-122"/>
              </a:rPr>
              <a:t>   （5） 调制类型：AM、FM、PM、FSK、PSK、ASK</a:t>
            </a:r>
            <a:endParaRPr lang="zh-CN" altLang="en-US" sz="2000" dirty="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4" name="标题 3"/>
          <p:cNvSpPr/>
          <p:nvPr>
            <p:ph type="title"/>
          </p:nvPr>
        </p:nvSpPr>
        <p:spPr/>
        <p:txBody>
          <a:bodyPr/>
          <a:p>
            <a:r>
              <a:rPr lang="zh-CN" altLang="en-US"/>
              <a:t>绪论</a:t>
            </a:r>
            <a:endParaRPr lang="zh-CN" altLang="en-US"/>
          </a:p>
        </p:txBody>
      </p:sp>
      <p:graphicFrame>
        <p:nvGraphicFramePr>
          <p:cNvPr id="6" name="表格 5"/>
          <p:cNvGraphicFramePr>
            <a:graphicFrameLocks noGrp="1"/>
          </p:cNvGraphicFramePr>
          <p:nvPr>
            <p:custDataLst>
              <p:tags r:id="rId1"/>
            </p:custDataLst>
          </p:nvPr>
        </p:nvGraphicFramePr>
        <p:xfrm>
          <a:off x="1113202" y="1248380"/>
          <a:ext cx="9965596" cy="5281722"/>
        </p:xfrm>
        <a:graphic>
          <a:graphicData uri="http://schemas.openxmlformats.org/drawingml/2006/table">
            <a:tbl>
              <a:tblPr firstCol="1">
                <a:tableStyleId>{616DA210-FB5B-4158-B5E0-FEB733F419BA}</a:tableStyleId>
              </a:tblPr>
              <a:tblGrid>
                <a:gridCol w="1835150"/>
                <a:gridCol w="4065296"/>
                <a:gridCol w="4065150"/>
              </a:tblGrid>
              <a:tr h="325971">
                <a:tc rowSpan="5">
                  <a:txBody>
                    <a:bodyPr/>
                    <a:p>
                      <a:pPr algn="ctr"/>
                      <a:r>
                        <a:rPr lang="en-US" sz="1800" kern="100" dirty="0">
                          <a:effectLst/>
                        </a:rPr>
                        <a:t> </a:t>
                      </a:r>
                      <a:endParaRPr lang="zh-CN" sz="1800" kern="100" dirty="0">
                        <a:effectLst/>
                      </a:endParaRPr>
                    </a:p>
                    <a:p>
                      <a:pPr algn="ctr"/>
                      <a:r>
                        <a:rPr lang="en-US" sz="1800" kern="100" dirty="0">
                          <a:effectLst/>
                        </a:rPr>
                        <a:t> </a:t>
                      </a:r>
                      <a:endParaRPr lang="zh-CN" sz="1800" kern="100" dirty="0">
                        <a:effectLst/>
                      </a:endParaRPr>
                    </a:p>
                    <a:p>
                      <a:pPr algn="ctr"/>
                      <a:r>
                        <a:rPr lang="zh-CN" sz="1800" kern="100" dirty="0">
                          <a:effectLst/>
                        </a:rPr>
                        <a:t>主</a:t>
                      </a:r>
                      <a:r>
                        <a:rPr lang="en-US" sz="1800" kern="100" dirty="0">
                          <a:effectLst/>
                        </a:rPr>
                        <a:t>DDS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输出波形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正弦波、方波（</a:t>
                      </a:r>
                      <a:r>
                        <a:rPr lang="en-US" sz="1400" kern="100">
                          <a:effectLst/>
                        </a:rPr>
                        <a:t>50%</a:t>
                      </a:r>
                      <a:r>
                        <a:rPr lang="zh-CN" sz="1400" kern="100">
                          <a:effectLst/>
                        </a:rPr>
                        <a:t>占空比）和三角波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dirty="0">
                          <a:effectLst/>
                        </a:rPr>
                        <a:t>输出频率范围</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100kHz</a:t>
                      </a:r>
                      <a:r>
                        <a:rPr lang="zh-CN" sz="1400" kern="100">
                          <a:effectLst/>
                        </a:rPr>
                        <a:t>至</a:t>
                      </a:r>
                      <a:r>
                        <a:rPr lang="en-US" sz="1400" kern="100">
                          <a:effectLst/>
                        </a:rPr>
                        <a:t>10MHz</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dirty="0">
                          <a:effectLst/>
                        </a:rPr>
                        <a:t>频率分辨率</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dirty="0">
                          <a:effectLst/>
                        </a:rPr>
                        <a:t>优于</a:t>
                      </a:r>
                      <a:r>
                        <a:rPr lang="en-US" sz="1400" kern="100" dirty="0">
                          <a:effectLst/>
                        </a:rPr>
                        <a:t>1Hz</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dirty="0">
                          <a:effectLst/>
                        </a:rPr>
                        <a:t>输出数据位宽</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8bit</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marL="68580" marR="68580" marT="0" marB="0"/>
                </a:tc>
                <a:tc>
                  <a:txBody>
                    <a:bodyPr/>
                    <a:p>
                      <a:pPr algn="ctr"/>
                      <a:r>
                        <a:rPr lang="zh-CN" altLang="en-US" sz="1600" kern="100" dirty="0">
                          <a:effectLst/>
                          <a:latin typeface="微软雅黑" panose="020B0503020204020204" pitchFamily="34" charset="-122"/>
                          <a:ea typeface="微软雅黑" panose="020B0503020204020204" pitchFamily="34" charset="-122"/>
                        </a:rPr>
                        <a:t>相位分辨率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tc>
                <a:tc>
                  <a:txBody>
                    <a:bodyPr/>
                    <a:p>
                      <a:pPr algn="just"/>
                      <a:r>
                        <a:rPr lang="zh-CN" altLang="en-US" sz="1400" kern="100" dirty="0">
                          <a:effectLst/>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0.1°</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325971">
                <a:tc rowSpan="4">
                  <a:txBody>
                    <a:bodyPr/>
                    <a:p>
                      <a:pPr algn="ctr"/>
                      <a:r>
                        <a:rPr lang="en-US" sz="1800" kern="100">
                          <a:effectLst/>
                        </a:rPr>
                        <a:t> </a:t>
                      </a:r>
                      <a:endParaRPr lang="zh-CN" sz="1800" kern="100">
                        <a:effectLst/>
                      </a:endParaRPr>
                    </a:p>
                    <a:p>
                      <a:pPr algn="ctr"/>
                      <a:r>
                        <a:rPr lang="en-US" sz="1800" kern="100">
                          <a:effectLst/>
                        </a:rPr>
                        <a:t> </a:t>
                      </a:r>
                      <a:endParaRPr lang="zh-CN" sz="1800" kern="100">
                        <a:effectLst/>
                      </a:endParaRPr>
                    </a:p>
                    <a:p>
                      <a:pPr algn="ctr"/>
                      <a:r>
                        <a:rPr lang="zh-CN" sz="1800" kern="100">
                          <a:effectLst/>
                        </a:rPr>
                        <a:t>低速</a:t>
                      </a:r>
                      <a:r>
                        <a:rPr lang="en-US" sz="1800" kern="100">
                          <a:effectLst/>
                        </a:rPr>
                        <a:t>DDS</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输出波形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a:effectLst/>
                        </a:rPr>
                        <a:t>输出频率范围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1Hz</a:t>
                      </a:r>
                      <a:r>
                        <a:rPr lang="zh-CN" sz="1400" kern="100">
                          <a:effectLst/>
                        </a:rPr>
                        <a:t>至</a:t>
                      </a:r>
                      <a:r>
                        <a:rPr lang="en-US" sz="1400" kern="100">
                          <a:effectLst/>
                        </a:rPr>
                        <a:t>10kHz</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a:effectLst/>
                        </a:rPr>
                        <a:t>频率分辨率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dirty="0">
                          <a:effectLst/>
                        </a:rPr>
                        <a:t>优于</a:t>
                      </a:r>
                      <a:r>
                        <a:rPr lang="en-US" sz="1400" kern="100" dirty="0">
                          <a:effectLst/>
                        </a:rPr>
                        <a:t>1Hz</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a:effectLst/>
                        </a:rPr>
                        <a:t>输出数据位宽</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8bit</a:t>
                      </a:r>
                      <a:endParaRPr lang="zh-CN" sz="1400" kern="100">
                        <a:effectLst/>
                        <a:latin typeface="Times New Roman" panose="02020603050405020304" pitchFamily="18" charset="0"/>
                        <a:ea typeface="宋体" panose="02010600030101010101" pitchFamily="2" charset="-122"/>
                      </a:endParaRPr>
                    </a:p>
                  </a:txBody>
                  <a:tcPr marL="68580" marR="68580" marT="0" marB="0"/>
                </a:tc>
              </a:tr>
              <a:tr h="363135">
                <a:tc rowSpan="3">
                  <a:txBody>
                    <a:bodyPr/>
                    <a:p>
                      <a:pPr algn="ctr"/>
                      <a:r>
                        <a:rPr lang="en-US" sz="1800" kern="100">
                          <a:effectLst/>
                        </a:rPr>
                        <a:t> </a:t>
                      </a:r>
                      <a:endParaRPr lang="zh-CN" sz="1800" kern="100">
                        <a:effectLst/>
                      </a:endParaRPr>
                    </a:p>
                    <a:p>
                      <a:pPr algn="ctr"/>
                      <a:r>
                        <a:rPr lang="en-US" sz="1800" kern="100">
                          <a:effectLst/>
                        </a:rPr>
                        <a:t>AM</a:t>
                      </a:r>
                      <a:r>
                        <a:rPr lang="zh-CN" sz="1800" kern="100">
                          <a:effectLst/>
                        </a:rPr>
                        <a:t>调制</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载波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49095">
                <a:tc vMerge="1">
                  <a:tcPr/>
                </a:tc>
                <a:tc>
                  <a:txBody>
                    <a:bodyPr/>
                    <a:p>
                      <a:pPr algn="ctr"/>
                      <a:r>
                        <a:rPr lang="zh-CN" sz="1600" kern="100">
                          <a:effectLst/>
                        </a:rPr>
                        <a:t>调制波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低速</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dirty="0">
                          <a:effectLst/>
                        </a:rPr>
                        <a:t>调制深度</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dirty="0">
                          <a:effectLst/>
                        </a:rPr>
                        <a:t>0</a:t>
                      </a:r>
                      <a:r>
                        <a:rPr lang="zh-CN" sz="1400" kern="100" dirty="0">
                          <a:effectLst/>
                        </a:rPr>
                        <a:t>至</a:t>
                      </a:r>
                      <a:r>
                        <a:rPr lang="en-US" sz="1400" kern="100" dirty="0">
                          <a:effectLst/>
                        </a:rPr>
                        <a:t>1</a:t>
                      </a:r>
                      <a:r>
                        <a:rPr lang="zh-CN" sz="1400" kern="100" dirty="0">
                          <a:effectLst/>
                        </a:rPr>
                        <a:t>（步进</a:t>
                      </a:r>
                      <a:r>
                        <a:rPr lang="en-US" sz="1400" kern="100" dirty="0">
                          <a:effectLst/>
                        </a:rPr>
                        <a:t>0.1</a:t>
                      </a:r>
                      <a:r>
                        <a:rPr lang="zh-CN" sz="14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325971">
                <a:tc rowSpan="4">
                  <a:txBody>
                    <a:bodyPr/>
                    <a:p>
                      <a:pPr algn="ctr"/>
                      <a:r>
                        <a:rPr lang="en-US" sz="1800" kern="100" dirty="0">
                          <a:effectLst/>
                        </a:rPr>
                        <a:t> </a:t>
                      </a:r>
                      <a:endParaRPr lang="zh-CN" sz="1800" kern="100" dirty="0">
                        <a:effectLst/>
                      </a:endParaRPr>
                    </a:p>
                    <a:p>
                      <a:pPr algn="ctr"/>
                      <a:r>
                        <a:rPr lang="en-US" sz="1800" kern="100" dirty="0">
                          <a:effectLst/>
                        </a:rPr>
                        <a:t> </a:t>
                      </a:r>
                      <a:endParaRPr lang="zh-CN" sz="1800" kern="100" dirty="0">
                        <a:effectLst/>
                      </a:endParaRPr>
                    </a:p>
                    <a:p>
                      <a:pPr algn="ctr"/>
                      <a:r>
                        <a:rPr lang="en-US" sz="1800" kern="100" dirty="0">
                          <a:effectLst/>
                        </a:rPr>
                        <a:t>FM</a:t>
                      </a:r>
                      <a:r>
                        <a:rPr lang="zh-CN" sz="1800" kern="100" dirty="0">
                          <a:effectLst/>
                        </a:rPr>
                        <a:t>调制</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载波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31869">
                <a:tc vMerge="1">
                  <a:tcPr/>
                </a:tc>
                <a:tc>
                  <a:txBody>
                    <a:bodyPr/>
                    <a:p>
                      <a:pPr algn="ctr"/>
                      <a:r>
                        <a:rPr lang="zh-CN" sz="1600" kern="100">
                          <a:effectLst/>
                        </a:rPr>
                        <a:t>调制波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低速</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zh-CN" sz="1600" kern="100">
                          <a:effectLst/>
                        </a:rPr>
                        <a:t>峰值频率偏移</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dirty="0">
                          <a:effectLst/>
                        </a:rPr>
                        <a:t>直流至</a:t>
                      </a:r>
                      <a:r>
                        <a:rPr lang="en-US" sz="1400" kern="100" dirty="0">
                          <a:effectLst/>
                        </a:rPr>
                        <a:t>4MHz</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325971">
                <a:tc vMerge="1">
                  <a:tcPr/>
                </a:tc>
                <a:tc>
                  <a:txBody>
                    <a:bodyPr/>
                    <a:p>
                      <a:pPr algn="ctr"/>
                      <a:r>
                        <a:rPr lang="en-US" sz="1600" kern="100" dirty="0">
                          <a:effectLst/>
                        </a:rPr>
                        <a:t>FM</a:t>
                      </a:r>
                      <a:r>
                        <a:rPr lang="zh-CN" sz="1600" kern="100" dirty="0">
                          <a:effectLst/>
                        </a:rPr>
                        <a:t>分辨率</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dirty="0">
                          <a:effectLst/>
                        </a:rPr>
                        <a:t>≤</a:t>
                      </a:r>
                      <a:r>
                        <a:rPr lang="en-US" sz="1400" kern="100" dirty="0">
                          <a:effectLst/>
                        </a:rPr>
                        <a:t>40kHz</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4" name="标题 3"/>
          <p:cNvSpPr/>
          <p:nvPr>
            <p:ph type="title"/>
          </p:nvPr>
        </p:nvSpPr>
        <p:spPr/>
        <p:txBody>
          <a:bodyPr/>
          <a:p>
            <a:r>
              <a:rPr lang="zh-CN" altLang="en-US"/>
              <a:t>绪论</a:t>
            </a:r>
            <a:endParaRPr lang="zh-CN" altLang="en-US"/>
          </a:p>
        </p:txBody>
      </p:sp>
      <p:graphicFrame>
        <p:nvGraphicFramePr>
          <p:cNvPr id="5" name="表格 4"/>
          <p:cNvGraphicFramePr>
            <a:graphicFrameLocks noGrp="1"/>
          </p:cNvGraphicFramePr>
          <p:nvPr>
            <p:custDataLst>
              <p:tags r:id="rId1"/>
            </p:custDataLst>
          </p:nvPr>
        </p:nvGraphicFramePr>
        <p:xfrm>
          <a:off x="1134346" y="1291559"/>
          <a:ext cx="10145995" cy="5155526"/>
        </p:xfrm>
        <a:graphic>
          <a:graphicData uri="http://schemas.openxmlformats.org/drawingml/2006/table">
            <a:tbl>
              <a:tblPr firstCol="1">
                <a:tableStyleId>{616DA210-FB5B-4158-B5E0-FEB733F419BA}</a:tableStyleId>
              </a:tblPr>
              <a:tblGrid>
                <a:gridCol w="1868519"/>
                <a:gridCol w="4138738"/>
                <a:gridCol w="4138738"/>
              </a:tblGrid>
              <a:tr h="283210">
                <a:tc rowSpan="4">
                  <a:txBody>
                    <a:bodyPr/>
                    <a:p>
                      <a:pPr algn="ctr"/>
                      <a:r>
                        <a:rPr lang="en-US" sz="1800" kern="100">
                          <a:effectLst/>
                        </a:rPr>
                        <a:t> </a:t>
                      </a:r>
                      <a:endParaRPr lang="zh-CN" sz="1800" kern="100">
                        <a:effectLst/>
                      </a:endParaRPr>
                    </a:p>
                    <a:p>
                      <a:pPr algn="ctr"/>
                      <a:r>
                        <a:rPr lang="en-US" sz="1800" kern="100">
                          <a:effectLst/>
                        </a:rPr>
                        <a:t> </a:t>
                      </a:r>
                      <a:endParaRPr lang="zh-CN" sz="1800" kern="100">
                        <a:effectLst/>
                      </a:endParaRPr>
                    </a:p>
                    <a:p>
                      <a:pPr algn="ctr"/>
                      <a:r>
                        <a:rPr lang="en-US" sz="1800" kern="100">
                          <a:effectLst/>
                        </a:rPr>
                        <a:t>PM</a:t>
                      </a:r>
                      <a:r>
                        <a:rPr lang="zh-CN" sz="1800" kern="100">
                          <a:effectLst/>
                        </a:rPr>
                        <a:t>调制</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载波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357778">
                <a:tc vMerge="1">
                  <a:tcPr/>
                </a:tc>
                <a:tc>
                  <a:txBody>
                    <a:bodyPr/>
                    <a:p>
                      <a:pPr algn="ctr"/>
                      <a:r>
                        <a:rPr lang="zh-CN" sz="1600" kern="100" dirty="0">
                          <a:effectLst/>
                        </a:rPr>
                        <a:t>调制波</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低速</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dirty="0">
                          <a:effectLst/>
                        </a:rPr>
                        <a:t>相位偏差范围</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0</a:t>
                      </a:r>
                      <a:r>
                        <a:rPr lang="zh-CN" sz="1400" kern="100">
                          <a:effectLst/>
                        </a:rPr>
                        <a:t>°至</a:t>
                      </a:r>
                      <a:r>
                        <a:rPr lang="en-US" sz="1400" kern="100">
                          <a:effectLst/>
                        </a:rPr>
                        <a:t>180</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en-US" sz="1600" kern="100">
                          <a:effectLst/>
                        </a:rPr>
                        <a:t>PM</a:t>
                      </a:r>
                      <a:r>
                        <a:rPr lang="zh-CN" sz="1600" kern="100">
                          <a:effectLst/>
                        </a:rPr>
                        <a:t>分辨率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a:t>
                      </a:r>
                      <a:r>
                        <a:rPr lang="en-US" sz="1400" kern="100">
                          <a:effectLst/>
                        </a:rPr>
                        <a:t>1</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rowSpan="4">
                  <a:txBody>
                    <a:bodyPr/>
                    <a:p>
                      <a:pPr algn="ctr"/>
                      <a:r>
                        <a:rPr lang="en-US" sz="1800" kern="100" dirty="0">
                          <a:effectLst/>
                        </a:rPr>
                        <a:t> </a:t>
                      </a:r>
                      <a:endParaRPr lang="zh-CN" sz="1800" kern="100" dirty="0">
                        <a:effectLst/>
                      </a:endParaRPr>
                    </a:p>
                    <a:p>
                      <a:pPr algn="ctr"/>
                      <a:r>
                        <a:rPr lang="en-US" sz="1800" kern="100" dirty="0">
                          <a:effectLst/>
                        </a:rPr>
                        <a:t> </a:t>
                      </a:r>
                      <a:endParaRPr lang="zh-CN" sz="1800" kern="100" dirty="0">
                        <a:effectLst/>
                      </a:endParaRPr>
                    </a:p>
                    <a:p>
                      <a:pPr algn="ctr"/>
                      <a:r>
                        <a:rPr lang="en-US" sz="1800" kern="100" dirty="0">
                          <a:effectLst/>
                        </a:rPr>
                        <a:t>ASK</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dirty="0">
                          <a:effectLst/>
                        </a:rPr>
                        <a:t>载波</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调制信号源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内部</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键速率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1Hz</a:t>
                      </a:r>
                      <a:r>
                        <a:rPr lang="zh-CN" sz="1400" kern="100">
                          <a:effectLst/>
                        </a:rPr>
                        <a:t>至</a:t>
                      </a:r>
                      <a:r>
                        <a:rPr lang="en-US" sz="1400" kern="100">
                          <a:effectLst/>
                        </a:rPr>
                        <a:t>10kHz</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键数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rowSpan="5">
                  <a:txBody>
                    <a:bodyPr/>
                    <a:p>
                      <a:pPr algn="ctr"/>
                      <a:r>
                        <a:rPr lang="en-US" sz="1800" kern="100" dirty="0">
                          <a:effectLst/>
                        </a:rPr>
                        <a:t> </a:t>
                      </a:r>
                      <a:endParaRPr lang="zh-CN" sz="1800" kern="100" dirty="0">
                        <a:effectLst/>
                      </a:endParaRPr>
                    </a:p>
                    <a:p>
                      <a:pPr algn="ctr"/>
                      <a:r>
                        <a:rPr lang="en-US" sz="1800" kern="100" dirty="0">
                          <a:effectLst/>
                        </a:rPr>
                        <a:t> </a:t>
                      </a:r>
                      <a:endParaRPr lang="zh-CN" sz="1800" kern="100" dirty="0">
                        <a:effectLst/>
                      </a:endParaRPr>
                    </a:p>
                    <a:p>
                      <a:pPr algn="ctr"/>
                      <a:r>
                        <a:rPr lang="en-US" sz="1800" kern="100" dirty="0">
                          <a:effectLst/>
                        </a:rPr>
                        <a:t>FSK</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载波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调制信号源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内部</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键速率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dirty="0">
                          <a:effectLst/>
                        </a:rPr>
                        <a:t>1Hz</a:t>
                      </a:r>
                      <a:r>
                        <a:rPr lang="zh-CN" sz="1400" kern="100" dirty="0">
                          <a:effectLst/>
                        </a:rPr>
                        <a:t>至</a:t>
                      </a:r>
                      <a:r>
                        <a:rPr lang="en-US" sz="1400" kern="100" dirty="0">
                          <a:effectLst/>
                        </a:rPr>
                        <a:t>10kHz</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键数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跳频</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直流至</a:t>
                      </a:r>
                      <a:r>
                        <a:rPr lang="en-US" sz="1400" kern="100">
                          <a:effectLst/>
                        </a:rPr>
                        <a:t>4MHz</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rowSpan="5">
                  <a:txBody>
                    <a:bodyPr/>
                    <a:p>
                      <a:pPr algn="ctr"/>
                      <a:r>
                        <a:rPr lang="en-US" sz="1800" kern="100" dirty="0">
                          <a:effectLst/>
                        </a:rPr>
                        <a:t> </a:t>
                      </a:r>
                      <a:endParaRPr lang="zh-CN" sz="1800" kern="100" dirty="0">
                        <a:effectLst/>
                      </a:endParaRPr>
                    </a:p>
                    <a:p>
                      <a:pPr algn="ctr"/>
                      <a:r>
                        <a:rPr lang="en-US" sz="1800" kern="100" dirty="0">
                          <a:effectLst/>
                        </a:rPr>
                        <a:t> </a:t>
                      </a:r>
                      <a:endParaRPr lang="zh-CN" sz="1800" kern="100" dirty="0">
                        <a:effectLst/>
                      </a:endParaRPr>
                    </a:p>
                    <a:p>
                      <a:pPr algn="ctr"/>
                      <a:r>
                        <a:rPr lang="en-US" sz="1800" kern="100" dirty="0">
                          <a:effectLst/>
                        </a:rPr>
                        <a:t>PSK</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p>
                      <a:pPr algn="ctr"/>
                      <a:r>
                        <a:rPr lang="zh-CN" sz="1600" kern="100">
                          <a:effectLst/>
                        </a:rPr>
                        <a:t>载波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主</a:t>
                      </a:r>
                      <a:r>
                        <a:rPr lang="en-US" sz="1400" kern="100">
                          <a:effectLst/>
                        </a:rPr>
                        <a:t>DDS</a:t>
                      </a:r>
                      <a:r>
                        <a:rPr lang="zh-CN" sz="1400" kern="100">
                          <a:effectLst/>
                        </a:rPr>
                        <a:t>输出波形（正弦波、方波和三角波）</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调制信号源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zh-CN" sz="1400" kern="100">
                          <a:effectLst/>
                        </a:rPr>
                        <a:t>内部</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dirty="0">
                          <a:effectLst/>
                        </a:rPr>
                        <a:t>键速率</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1Hz</a:t>
                      </a:r>
                      <a:r>
                        <a:rPr lang="zh-CN" sz="1400" kern="100">
                          <a:effectLst/>
                        </a:rPr>
                        <a:t>至</a:t>
                      </a:r>
                      <a:r>
                        <a:rPr lang="en-US" sz="1400" kern="100">
                          <a:effectLst/>
                        </a:rPr>
                        <a:t>10kHz</a:t>
                      </a:r>
                      <a:endParaRPr lang="zh-CN" sz="1400" kern="100">
                        <a:effectLst/>
                        <a:latin typeface="Times New Roman" panose="02020603050405020304" pitchFamily="18" charset="0"/>
                        <a:ea typeface="宋体" panose="02010600030101010101" pitchFamily="2" charset="-122"/>
                      </a:endParaRPr>
                    </a:p>
                  </a:txBody>
                  <a:tcPr marL="68580" marR="68580" marT="0" marB="0"/>
                </a:tc>
              </a:tr>
              <a:tr h="283112">
                <a:tc vMerge="1">
                  <a:tcPr/>
                </a:tc>
                <a:tc>
                  <a:txBody>
                    <a:bodyPr/>
                    <a:p>
                      <a:pPr algn="ctr"/>
                      <a:r>
                        <a:rPr lang="zh-CN" sz="1600" kern="100">
                          <a:effectLst/>
                        </a:rPr>
                        <a:t>键数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tc>
              </a:tr>
              <a:tr h="267858">
                <a:tc vMerge="1">
                  <a:tcPr/>
                </a:tc>
                <a:tc>
                  <a:txBody>
                    <a:bodyPr/>
                    <a:p>
                      <a:pPr algn="ctr"/>
                      <a:r>
                        <a:rPr lang="zh-CN" sz="1600" kern="100" dirty="0">
                          <a:effectLst/>
                        </a:rPr>
                        <a:t>相偏</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p>
                      <a:pPr algn="just"/>
                      <a:r>
                        <a:rPr lang="en-US" sz="1400" kern="100" dirty="0">
                          <a:effectLst/>
                        </a:rPr>
                        <a:t>90</a:t>
                      </a:r>
                      <a:r>
                        <a:rPr lang="zh-CN" sz="1400" kern="100" dirty="0">
                          <a:effectLst/>
                        </a:rPr>
                        <a:t>°或</a:t>
                      </a:r>
                      <a:r>
                        <a:rPr lang="en-US" sz="1400" kern="100" dirty="0">
                          <a:effectLst/>
                        </a:rPr>
                        <a:t>180</a:t>
                      </a:r>
                      <a:r>
                        <a:rPr lang="zh-CN" sz="14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sľîḓê"/>
        <p:cNvGrpSpPr/>
        <p:nvPr/>
      </p:nvGrpSpPr>
      <p:grpSpPr>
        <a:xfrm>
          <a:off x="0" y="0"/>
          <a:ext cx="0" cy="0"/>
          <a:chOff x="0" y="0"/>
          <a:chExt cx="0" cy="0"/>
        </a:xfrm>
      </p:grpSpPr>
      <p:sp>
        <p:nvSpPr>
          <p:cNvPr id="5" name="ïṡ1îḓè"/>
          <p:cNvSpPr>
            <a:spLocks noGrp="1"/>
          </p:cNvSpPr>
          <p:nvPr>
            <p:ph type="title"/>
          </p:nvPr>
        </p:nvSpPr>
        <p:spPr>
          <a:xfrm>
            <a:off x="5620864" y="3046902"/>
            <a:ext cx="5419185" cy="895350"/>
          </a:xfrm>
        </p:spPr>
        <p:txBody>
          <a:bodyPr>
            <a:normAutofit/>
          </a:bodyPr>
          <a:lstStyle/>
          <a:p>
            <a:r>
              <a:rPr lang="zh-CN" altLang="en-US" sz="3200" dirty="0"/>
              <a:t>研究内容</a:t>
            </a:r>
            <a:endParaRPr lang="zh-CN" altLang="en-US" sz="3200" dirty="0"/>
          </a:p>
        </p:txBody>
      </p:sp>
      <p:sp>
        <p:nvSpPr>
          <p:cNvPr id="9" name="íṧľíḑê"/>
          <p:cNvSpPr txBox="1"/>
          <p:nvPr/>
        </p:nvSpPr>
        <p:spPr>
          <a:xfrm>
            <a:off x="4338632" y="3046902"/>
            <a:ext cx="886511" cy="889909"/>
          </a:xfrm>
          <a:prstGeom prst="rect">
            <a:avLst/>
          </a:prstGeom>
          <a:noFill/>
          <a:ln w="117475">
            <a:noFill/>
          </a:ln>
        </p:spPr>
        <p:txBody>
          <a:bodyPr wrap="none" rtlCol="0">
            <a:prstTxWarp prst="textPlain">
              <a:avLst/>
            </a:prstTxWarp>
            <a:spAutoFit/>
          </a:bodyPr>
          <a:lstStyle/>
          <a:p>
            <a:r>
              <a:rPr lang="en-US" altLang="zh-CN" spc="100" dirty="0">
                <a:solidFill>
                  <a:schemeClr val="accent3"/>
                </a:solidFill>
                <a:latin typeface="Impact" panose="020B0806030902050204" pitchFamily="34" charset="0"/>
                <a:cs typeface="Arial" panose="020B0604020202020204" pitchFamily="34" charset="0"/>
              </a:rPr>
              <a:t>0</a:t>
            </a:r>
            <a:r>
              <a:rPr lang="en-US" altLang="zh-CN" sz="100" spc="100" dirty="0">
                <a:solidFill>
                  <a:schemeClr val="accent3"/>
                </a:solidFill>
                <a:latin typeface="Impact" panose="020B0806030902050204" pitchFamily="34" charset="0"/>
                <a:cs typeface="Arial" panose="020B0604020202020204" pitchFamily="34" charset="0"/>
              </a:rPr>
              <a:t> </a:t>
            </a:r>
            <a:r>
              <a:rPr lang="en-US" altLang="zh-CN" spc="100" dirty="0">
                <a:solidFill>
                  <a:schemeClr val="accent3"/>
                </a:solidFill>
                <a:latin typeface="Impact" panose="020B0806030902050204" pitchFamily="34" charset="0"/>
                <a:cs typeface="Arial" panose="020B0604020202020204" pitchFamily="34" charset="0"/>
              </a:rPr>
              <a:t>2</a:t>
            </a:r>
            <a:endParaRPr lang="zh-CN" altLang="en-US" spc="100" dirty="0">
              <a:solidFill>
                <a:schemeClr val="accent3"/>
              </a:solidFill>
              <a:latin typeface="Impact" panose="020B0806030902050204" pitchFamily="34" charset="0"/>
              <a:cs typeface="Arial" panose="020B0604020202020204" pitchFamily="3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s1ïḍè"/>
        <p:cNvGrpSpPr/>
        <p:nvPr/>
      </p:nvGrpSpPr>
      <p:grpSpPr>
        <a:xfrm>
          <a:off x="0" y="0"/>
          <a:ext cx="0" cy="0"/>
          <a:chOff x="0" y="0"/>
          <a:chExt cx="0" cy="0"/>
        </a:xfrm>
      </p:grpSpPr>
      <p:sp>
        <p:nvSpPr>
          <p:cNvPr id="2" name="išḻïḋè"/>
          <p:cNvSpPr>
            <a:spLocks noGrp="1"/>
          </p:cNvSpPr>
          <p:nvPr>
            <p:ph type="title"/>
          </p:nvPr>
        </p:nvSpPr>
        <p:spPr/>
        <p:txBody>
          <a:bodyPr/>
          <a:lstStyle/>
          <a:p>
            <a:r>
              <a:rPr lang="zh-CN" altLang="en-US" dirty="0"/>
              <a:t>研究内容（</a:t>
            </a:r>
            <a:r>
              <a:rPr lang="zh-CN" altLang="en-US" dirty="0">
                <a:highlight>
                  <a:srgbClr val="FFFF00"/>
                </a:highlight>
              </a:rPr>
              <a:t>设计流程图）根据这个图画一下总体流程图</a:t>
            </a:r>
            <a:endParaRPr lang="zh-CN" altLang="en-US" dirty="0">
              <a:highlight>
                <a:srgbClr val="FFFF00"/>
              </a:highlight>
            </a:endParaRPr>
          </a:p>
        </p:txBody>
      </p:sp>
      <p:sp>
        <p:nvSpPr>
          <p:cNvPr id="13" name="Rectangle 7"/>
          <p:cNvSpPr>
            <a:spLocks noChangeArrowheads="1"/>
          </p:cNvSpPr>
          <p:nvPr/>
        </p:nvSpPr>
        <p:spPr bwMode="auto">
          <a:xfrm flipV="1">
            <a:off x="3375497" y="3326858"/>
            <a:ext cx="26814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5" name="Rectangle 9"/>
          <p:cNvSpPr>
            <a:spLocks noChangeArrowheads="1"/>
          </p:cNvSpPr>
          <p:nvPr/>
        </p:nvSpPr>
        <p:spPr bwMode="auto">
          <a:xfrm flipV="1">
            <a:off x="2229985" y="4132036"/>
            <a:ext cx="15047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1"/>
          <a:stretch>
            <a:fillRect/>
          </a:stretch>
        </p:blipFill>
        <p:spPr>
          <a:xfrm>
            <a:off x="1361440" y="1521460"/>
            <a:ext cx="9467215" cy="452945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KSO_WM_UNIT_TABLE_BEAUTIFY" val="smartTable{2f5d3af9-5f2e-4a68-be65-db162e9733b6}"/>
</p:tagLst>
</file>

<file path=ppt/tags/tag11.xml><?xml version="1.0" encoding="utf-8"?>
<p:tagLst xmlns:p="http://schemas.openxmlformats.org/presentationml/2006/main">
  <p:tag name="ISLIDE.TEMPLATE" val="https://www.islide.cc;"/>
</p:tagLst>
</file>

<file path=ppt/tags/tag12.xml><?xml version="1.0" encoding="utf-8"?>
<p:tagLst xmlns:p="http://schemas.openxmlformats.org/presentationml/2006/main">
  <p:tag name="ISLIDE.TEMPLATE" val="https://www.islide.cc;"/>
</p:tagLst>
</file>

<file path=ppt/tags/tag13.xml><?xml version="1.0" encoding="utf-8"?>
<p:tagLst xmlns:p="http://schemas.openxmlformats.org/presentationml/2006/main">
  <p:tag name="ISLIDE.TEMPLATE" val="https://www.islide.cc;"/>
</p:tagLst>
</file>

<file path=ppt/tags/tag14.xml><?xml version="1.0" encoding="utf-8"?>
<p:tagLst xmlns:p="http://schemas.openxmlformats.org/presentationml/2006/main">
  <p:tag name="ISLIDE.TEMPLATE" val="https://www.islide.cc;"/>
</p:tagLst>
</file>

<file path=ppt/tags/tag15.xml><?xml version="1.0" encoding="utf-8"?>
<p:tagLst xmlns:p="http://schemas.openxmlformats.org/presentationml/2006/main">
  <p:tag name="ISLIDE.TEMPLATE" val="https://www.islide.cc;"/>
</p:tagLst>
</file>

<file path=ppt/tags/tag16.xml><?xml version="1.0" encoding="utf-8"?>
<p:tagLst xmlns:p="http://schemas.openxmlformats.org/presentationml/2006/main">
  <p:tag name="ISLIDE.TEMPLATE" val="https://www.islide.cc;"/>
</p:tagLst>
</file>

<file path=ppt/tags/tag17.xml><?xml version="1.0" encoding="utf-8"?>
<p:tagLst xmlns:p="http://schemas.openxmlformats.org/presentationml/2006/main">
  <p:tag name="ISLIDE.TEMPLATE" val="https://www.islide.cc;"/>
</p:tagLst>
</file>

<file path=ppt/tags/tag18.xml><?xml version="1.0" encoding="utf-8"?>
<p:tagLst xmlns:p="http://schemas.openxmlformats.org/presentationml/2006/main">
  <p:tag name="ISLIDE.TEMPLATE" val="https://www.islide.cc;"/>
</p:tagLst>
</file>

<file path=ppt/tags/tag19.xml><?xml version="1.0" encoding="utf-8"?>
<p:tagLst xmlns:p="http://schemas.openxmlformats.org/presentationml/2006/main">
  <p:tag name="ISLIDE.TEMPLATE" val="https://www.islide.cc;"/>
</p:tagLst>
</file>

<file path=ppt/tags/tag2.xml><?xml version="1.0" encoding="utf-8"?>
<p:tagLst xmlns:p="http://schemas.openxmlformats.org/presentationml/2006/main">
  <p:tag name="THINKCELLSHAPEDONOTDELETE" val="tA6S0wzOvQ8a50SA42PUNRg"/>
</p:tagLst>
</file>

<file path=ppt/tags/tag20.xml><?xml version="1.0" encoding="utf-8"?>
<p:tagLst xmlns:p="http://schemas.openxmlformats.org/presentationml/2006/main">
  <p:tag name="ISLIDE.TEMPLATE" val="https://www.islide.cc;"/>
</p:tagLst>
</file>

<file path=ppt/tags/tag21.xml><?xml version="1.0" encoding="utf-8"?>
<p:tagLst xmlns:p="http://schemas.openxmlformats.org/presentationml/2006/main">
  <p:tag name="ISLIDE.TEMPLATE" val="https://www.islide.cc;"/>
</p:tagLst>
</file>

<file path=ppt/tags/tag22.xml><?xml version="1.0" encoding="utf-8"?>
<p:tagLst xmlns:p="http://schemas.openxmlformats.org/presentationml/2006/main">
  <p:tag name="ISLIDE.TEMPLATE" val="https://www.islide.cc;"/>
</p:tagLst>
</file>

<file path=ppt/tags/tag23.xml><?xml version="1.0" encoding="utf-8"?>
<p:tagLst xmlns:p="http://schemas.openxmlformats.org/presentationml/2006/main">
  <p:tag name="ISLIDE.TEMPLATE" val="https://www.islide.cc;"/>
</p:tagLst>
</file>

<file path=ppt/tags/tag24.xml><?xml version="1.0" encoding="utf-8"?>
<p:tagLst xmlns:p="http://schemas.openxmlformats.org/presentationml/2006/main">
  <p:tag name="ISLIDE.TEMPLATE" val="https://www.islide.cc;"/>
</p:tagLst>
</file>

<file path=ppt/tags/tag25.xml><?xml version="1.0" encoding="utf-8"?>
<p:tagLst xmlns:p="http://schemas.openxmlformats.org/presentationml/2006/main">
  <p:tag name="ISLIDE.TEMPLATE" val="https://www.islide.cc;"/>
</p:tagLst>
</file>

<file path=ppt/tags/tag26.xml><?xml version="1.0" encoding="utf-8"?>
<p:tagLst xmlns:p="http://schemas.openxmlformats.org/presentationml/2006/main">
  <p:tag name="ISLIDE.TEMPLATE" val="https://www.islide.cc;"/>
</p:tagLst>
</file>

<file path=ppt/tags/tag27.xml><?xml version="1.0" encoding="utf-8"?>
<p:tagLst xmlns:p="http://schemas.openxmlformats.org/presentationml/2006/main">
  <p:tag name="ISLIDE.TEMPLATE" val="https://www.islide.cc;"/>
</p:tagLst>
</file>

<file path=ppt/tags/tag28.xml><?xml version="1.0" encoding="utf-8"?>
<p:tagLst xmlns:p="http://schemas.openxmlformats.org/presentationml/2006/main">
  <p:tag name="ISLIDE.TEMPLATE" val="https://www.islide.cc;"/>
</p:tagLst>
</file>

<file path=ppt/tags/tag29.xml><?xml version="1.0" encoding="utf-8"?>
<p:tagLst xmlns:p="http://schemas.openxmlformats.org/presentationml/2006/main">
  <p:tag name="ISLIDE.TEMPLATE" val="https://www.islide.cc;"/>
</p:tagLst>
</file>

<file path=ppt/tags/tag3.xml><?xml version="1.0" encoding="utf-8"?>
<p:tagLst xmlns:p="http://schemas.openxmlformats.org/presentationml/2006/main">
  <p:tag name="ISLIDE.VECTOR" val="#186220;#186256;#186220;#186256;#186263;#186176;#186235;"/>
  <p:tag name="ISLIDE.TEMPLATE" val="https://www.islide.cc;"/>
</p:tagLst>
</file>

<file path=ppt/tags/tag30.xml><?xml version="1.0" encoding="utf-8"?>
<p:tagLst xmlns:p="http://schemas.openxmlformats.org/presentationml/2006/main">
  <p:tag name="ISLIDE.TEMPLATE" val="https://www.islide.cc;"/>
</p:tagLst>
</file>

<file path=ppt/tags/tag31.xml><?xml version="1.0" encoding="utf-8"?>
<p:tagLst xmlns:p="http://schemas.openxmlformats.org/presentationml/2006/main">
  <p:tag name="ISLIDE.TEMPLATE" val="https://www.islide.cc;"/>
</p:tagLst>
</file>

<file path=ppt/tags/tag32.xml><?xml version="1.0" encoding="utf-8"?>
<p:tagLst xmlns:p="http://schemas.openxmlformats.org/presentationml/2006/main">
  <p:tag name="ISLIDE.TEMPLATE" val="https://www.islide.cc;"/>
</p:tagLst>
</file>

<file path=ppt/tags/tag33.xml><?xml version="1.0" encoding="utf-8"?>
<p:tagLst xmlns:p="http://schemas.openxmlformats.org/presentationml/2006/main">
  <p:tag name="ISLIDE.TEMPLATE" val="https://www.islide.cc;"/>
</p:tagLst>
</file>

<file path=ppt/tags/tag34.xml><?xml version="1.0" encoding="utf-8"?>
<p:tagLst xmlns:p="http://schemas.openxmlformats.org/presentationml/2006/main">
  <p:tag name="ISLIDE.TEMPLATE" val="https://www.islide.cc;"/>
</p:tagLst>
</file>

<file path=ppt/tags/tag35.xml><?xml version="1.0" encoding="utf-8"?>
<p:tagLst xmlns:p="http://schemas.openxmlformats.org/presentationml/2006/main">
  <p:tag name="ISLIDE.TEMPLATE" val="https://www.islide.cc;"/>
</p:tagLst>
</file>

<file path=ppt/tags/tag36.xml><?xml version="1.0" encoding="utf-8"?>
<p:tagLst xmlns:p="http://schemas.openxmlformats.org/presentationml/2006/main">
  <p:tag name="ISLIDE.TEMPLATE" val="https://www.islide.cc;"/>
</p:tagLst>
</file>

<file path=ppt/tags/tag37.xml><?xml version="1.0" encoding="utf-8"?>
<p:tagLst xmlns:p="http://schemas.openxmlformats.org/presentationml/2006/main">
  <p:tag name="ISLIDE.TEMPLATE" val="https://www.islide.cc;"/>
</p:tagLst>
</file>

<file path=ppt/tags/tag38.xml><?xml version="1.0" encoding="utf-8"?>
<p:tagLst xmlns:p="http://schemas.openxmlformats.org/presentationml/2006/main">
  <p:tag name="ISLIDE.TEMPLATE" val="https://www.islide.cc;"/>
</p:tagLst>
</file>

<file path=ppt/tags/tag39.xml><?xml version="1.0" encoding="utf-8"?>
<p:tagLst xmlns:p="http://schemas.openxmlformats.org/presentationml/2006/main">
  <p:tag name="ISLIDE.TEMPLATE" val="https://www.islide.cc;"/>
</p:tagLst>
</file>

<file path=ppt/tags/tag4.xml><?xml version="1.0" encoding="utf-8"?>
<p:tagLst xmlns:p="http://schemas.openxmlformats.org/presentationml/2006/main">
  <p:tag name="ISLIDE.TEMPLATE" val="https://www.islide.cc;"/>
</p:tagLst>
</file>

<file path=ppt/tags/tag40.xml><?xml version="1.0" encoding="utf-8"?>
<p:tagLst xmlns:p="http://schemas.openxmlformats.org/presentationml/2006/main">
  <p:tag name="THINKCELLSHAPEDONOTDELETE" val="thinkcellActiveDocDoNotDelete"/>
</p:tagLst>
</file>

<file path=ppt/tags/tag41.xml><?xml version="1.0" encoding="utf-8"?>
<p:tagLst xmlns:p="http://schemas.openxmlformats.org/presentationml/2006/main">
  <p:tag name="THINKCELLSHAPEDONOTDELETE" val="t1Smkff3fSzGMOuItfjj3Fw"/>
</p:tagLst>
</file>

<file path=ppt/tags/tag42.xml><?xml version="1.0" encoding="utf-8"?>
<p:tagLst xmlns:p="http://schemas.openxmlformats.org/presentationml/2006/main">
  <p:tag name="ISLIDE.TEMPLATE" val="https://www.islide.cc;"/>
</p:tagLst>
</file>

<file path=ppt/tags/tag43.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477683"/>
</p:tagLst>
</file>

<file path=ppt/tags/tag5.xml><?xml version="1.0" encoding="utf-8"?>
<p:tagLst xmlns:p="http://schemas.openxmlformats.org/presentationml/2006/main">
  <p:tag name="ISLIDE.TEMPLATE" val="https://www.islide.cc;"/>
</p:tagLst>
</file>

<file path=ppt/tags/tag6.xml><?xml version="1.0" encoding="utf-8"?>
<p:tagLst xmlns:p="http://schemas.openxmlformats.org/presentationml/2006/main">
  <p:tag name="ISLIDE.ICON" val="#438741;#438744;#438747;#438746;"/>
  <p:tag name="ISLIDE.TEMPLATE" val="https://www.islide.cc;"/>
</p:tagLst>
</file>

<file path=ppt/tags/tag7.xml><?xml version="1.0" encoding="utf-8"?>
<p:tagLst xmlns:p="http://schemas.openxmlformats.org/presentationml/2006/main">
  <p:tag name="ISLIDE.ICON" val="#438741;#438744;#438747;#438746;"/>
  <p:tag name="ISLIDE.TEMPLATE" val="https://www.islide.cc;"/>
</p:tagLst>
</file>

<file path=ppt/tags/tag8.xml><?xml version="1.0" encoding="utf-8"?>
<p:tagLst xmlns:p="http://schemas.openxmlformats.org/presentationml/2006/main">
  <p:tag name="KSO_WM_UNIT_TABLE_BEAUTIFY" val="smartTable{3ddaf2c3-66f2-42e5-b09a-e77cc86d6290}"/>
</p:tagLst>
</file>

<file path=ppt/tags/tag9.xml><?xml version="1.0" encoding="utf-8"?>
<p:tagLst xmlns:p="http://schemas.openxmlformats.org/presentationml/2006/main">
  <p:tag name="ISLIDE.TEMPLATE" val="https://www.islide.cc;"/>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菠萝煮茶</Template>
  <TotalTime>0</TotalTime>
  <Words>4020</Words>
  <Application>WPS 演示</Application>
  <PresentationFormat>宽屏</PresentationFormat>
  <Paragraphs>530</Paragraphs>
  <Slides>36</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36</vt:i4>
      </vt:variant>
    </vt:vector>
  </HeadingPairs>
  <TitlesOfParts>
    <vt:vector size="52" baseType="lpstr">
      <vt:lpstr>Arial</vt:lpstr>
      <vt:lpstr>宋体</vt:lpstr>
      <vt:lpstr>Wingdings</vt:lpstr>
      <vt:lpstr>微软雅黑</vt:lpstr>
      <vt:lpstr>Calibri</vt:lpstr>
      <vt:lpstr>黑体</vt:lpstr>
      <vt:lpstr>Impact</vt:lpstr>
      <vt:lpstr>楷体</vt:lpstr>
      <vt:lpstr>Times New Roman</vt:lpstr>
      <vt:lpstr>Arial Unicode MS</vt:lpstr>
      <vt:lpstr>Cambria Math</vt:lpstr>
      <vt:lpstr>主题5</vt:lpstr>
      <vt:lpstr>TCLayout.ActiveDocument.1</vt:lpstr>
      <vt:lpstr>Equation.KSEE3</vt:lpstr>
      <vt:lpstr>Visio.Drawing.15</vt:lpstr>
      <vt:lpstr>TCLayout.ActiveDocument.1</vt:lpstr>
      <vt:lpstr>    基于DDFS的调制信号合成模块设计</vt:lpstr>
      <vt:lpstr>PowerPoint 演示文稿</vt:lpstr>
      <vt:lpstr>  绪论</vt:lpstr>
      <vt:lpstr>绪论（为什么研究这个，解决什么问题）</vt:lpstr>
      <vt:lpstr>绪论</vt:lpstr>
      <vt:lpstr>绪论</vt:lpstr>
      <vt:lpstr>绪论</vt:lpstr>
      <vt:lpstr>研究内容</vt:lpstr>
      <vt:lpstr>研究内容（设计流程图）根据这个图画一下总体流程图</vt:lpstr>
      <vt:lpstr>研究内容（DDS模块设计流程图）</vt:lpstr>
      <vt:lpstr>研究内容（EP4CE10 Altera NIOS）</vt:lpstr>
      <vt:lpstr>研究内容（相位累加器）</vt:lpstr>
      <vt:lpstr>ROM地址线</vt:lpstr>
      <vt:lpstr>研究内容（AM，FM，2FSK）</vt:lpstr>
      <vt:lpstr>研究内容（PM，2PSK）</vt:lpstr>
      <vt:lpstr>研究内容（2ASK）</vt:lpstr>
      <vt:lpstr>研究内容（滤波设计）</vt:lpstr>
      <vt:lpstr>研究内容（上位机UI界面）</vt:lpstr>
      <vt:lpstr>研究内容（上位机UI界面）</vt:lpstr>
      <vt:lpstr>研究内容（遇到的问题；如何解决）</vt:lpstr>
      <vt:lpstr>研究结果</vt:lpstr>
      <vt:lpstr>研究结果（AM）</vt:lpstr>
      <vt:lpstr>研究结果（ASK）</vt:lpstr>
      <vt:lpstr>研究结果（FM）</vt:lpstr>
      <vt:lpstr>研究结果（FSK）</vt:lpstr>
      <vt:lpstr>研究结果（PM）</vt:lpstr>
      <vt:lpstr>研究结果（PSK）</vt:lpstr>
      <vt:lpstr>研究结果（1Hz各波形的产生）</vt:lpstr>
      <vt:lpstr>研究结果（1MHz各波形的产生）</vt:lpstr>
      <vt:lpstr>研究结果（10Hz各波形的产生）</vt:lpstr>
      <vt:lpstr>研究结果（频谱）</vt:lpstr>
      <vt:lpstr>研究结果（频谱）</vt:lpstr>
      <vt:lpstr>参考文献与总结</vt:lpstr>
      <vt:lpstr>参考文献</vt:lpstr>
      <vt:lpstr>总结</vt:lpstr>
      <vt:lpstr>THANKS</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菠萝煮茶</dc:creator>
  <cp:lastModifiedBy>Zz</cp:lastModifiedBy>
  <cp:revision>99</cp:revision>
  <cp:lastPrinted>2020-09-09T16:00:00Z</cp:lastPrinted>
  <dcterms:created xsi:type="dcterms:W3CDTF">2020-09-09T16:00:00Z</dcterms:created>
  <dcterms:modified xsi:type="dcterms:W3CDTF">2022-05-30T13:16:33Z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ae1d0774-2377-4227-bc40-ee4b41b4477b</vt:lpwstr>
  </property>
  <property fmtid="{D5CDD505-2E9C-101B-9397-08002B2CF9AE}" pid="4" name="ICV">
    <vt:lpwstr>0C1EF752560F40E888D322E18B71F1D0</vt:lpwstr>
  </property>
  <property fmtid="{D5CDD505-2E9C-101B-9397-08002B2CF9AE}" pid="5" name="KSOProductBuildVer">
    <vt:lpwstr>2052-11.1.0.11115</vt:lpwstr>
  </property>
</Properties>
</file>